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26"/>
  </p:notesMasterIdLst>
  <p:handoutMasterIdLst>
    <p:handoutMasterId r:id="rId27"/>
  </p:handoutMasterIdLst>
  <p:sldIdLst>
    <p:sldId id="261" r:id="rId5"/>
    <p:sldId id="306" r:id="rId6"/>
    <p:sldId id="302" r:id="rId7"/>
    <p:sldId id="273" r:id="rId8"/>
    <p:sldId id="314" r:id="rId9"/>
    <p:sldId id="286" r:id="rId10"/>
    <p:sldId id="300" r:id="rId11"/>
    <p:sldId id="315" r:id="rId12"/>
    <p:sldId id="308" r:id="rId13"/>
    <p:sldId id="330" r:id="rId14"/>
    <p:sldId id="331" r:id="rId15"/>
    <p:sldId id="332" r:id="rId16"/>
    <p:sldId id="333" r:id="rId17"/>
    <p:sldId id="336" r:id="rId18"/>
    <p:sldId id="334" r:id="rId19"/>
    <p:sldId id="335" r:id="rId20"/>
    <p:sldId id="321" r:id="rId21"/>
    <p:sldId id="322" r:id="rId22"/>
    <p:sldId id="323" r:id="rId23"/>
    <p:sldId id="324"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87175F"/>
    <a:srgbClr val="EEC621"/>
    <a:srgbClr val="E58C09"/>
    <a:srgbClr val="43467B"/>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4" autoAdjust="0"/>
  </p:normalViewPr>
  <p:slideViewPr>
    <p:cSldViewPr>
      <p:cViewPr varScale="1">
        <p:scale>
          <a:sx n="85" d="100"/>
          <a:sy n="85" d="100"/>
        </p:scale>
        <p:origin x="197" y="67"/>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11/21/2023</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11/21/2023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294422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11</a:t>
            </a:fld>
            <a:endParaRPr lang="en-US" noProof="0" dirty="0"/>
          </a:p>
        </p:txBody>
      </p:sp>
    </p:spTree>
    <p:extLst>
      <p:ext uri="{BB962C8B-B14F-4D97-AF65-F5344CB8AC3E}">
        <p14:creationId xmlns:p14="http://schemas.microsoft.com/office/powerpoint/2010/main" val="4063182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12</a:t>
            </a:fld>
            <a:endParaRPr lang="en-US" noProof="0" dirty="0"/>
          </a:p>
        </p:txBody>
      </p:sp>
    </p:spTree>
    <p:extLst>
      <p:ext uri="{BB962C8B-B14F-4D97-AF65-F5344CB8AC3E}">
        <p14:creationId xmlns:p14="http://schemas.microsoft.com/office/powerpoint/2010/main" val="272504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13</a:t>
            </a:fld>
            <a:endParaRPr lang="en-US" noProof="0" dirty="0"/>
          </a:p>
        </p:txBody>
      </p:sp>
    </p:spTree>
    <p:extLst>
      <p:ext uri="{BB962C8B-B14F-4D97-AF65-F5344CB8AC3E}">
        <p14:creationId xmlns:p14="http://schemas.microsoft.com/office/powerpoint/2010/main" val="115604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14</a:t>
            </a:fld>
            <a:endParaRPr lang="en-US" noProof="0" dirty="0"/>
          </a:p>
        </p:txBody>
      </p:sp>
    </p:spTree>
    <p:extLst>
      <p:ext uri="{BB962C8B-B14F-4D97-AF65-F5344CB8AC3E}">
        <p14:creationId xmlns:p14="http://schemas.microsoft.com/office/powerpoint/2010/main" val="3601313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15</a:t>
            </a:fld>
            <a:endParaRPr lang="en-US" noProof="0" dirty="0"/>
          </a:p>
        </p:txBody>
      </p:sp>
    </p:spTree>
    <p:extLst>
      <p:ext uri="{BB962C8B-B14F-4D97-AF65-F5344CB8AC3E}">
        <p14:creationId xmlns:p14="http://schemas.microsoft.com/office/powerpoint/2010/main" val="3897971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16</a:t>
            </a:fld>
            <a:endParaRPr lang="en-US" noProof="0" dirty="0"/>
          </a:p>
        </p:txBody>
      </p:sp>
    </p:spTree>
    <p:extLst>
      <p:ext uri="{BB962C8B-B14F-4D97-AF65-F5344CB8AC3E}">
        <p14:creationId xmlns:p14="http://schemas.microsoft.com/office/powerpoint/2010/main" val="3900899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17</a:t>
            </a:fld>
            <a:endParaRPr lang="en-US" noProof="0" dirty="0"/>
          </a:p>
        </p:txBody>
      </p:sp>
    </p:spTree>
    <p:extLst>
      <p:ext uri="{BB962C8B-B14F-4D97-AF65-F5344CB8AC3E}">
        <p14:creationId xmlns:p14="http://schemas.microsoft.com/office/powerpoint/2010/main" val="2695736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18</a:t>
            </a:fld>
            <a:endParaRPr lang="en-US" noProof="0" dirty="0"/>
          </a:p>
        </p:txBody>
      </p:sp>
    </p:spTree>
    <p:extLst>
      <p:ext uri="{BB962C8B-B14F-4D97-AF65-F5344CB8AC3E}">
        <p14:creationId xmlns:p14="http://schemas.microsoft.com/office/powerpoint/2010/main" val="2456728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19</a:t>
            </a:fld>
            <a:endParaRPr lang="en-US" noProof="0" dirty="0"/>
          </a:p>
        </p:txBody>
      </p:sp>
    </p:spTree>
    <p:extLst>
      <p:ext uri="{BB962C8B-B14F-4D97-AF65-F5344CB8AC3E}">
        <p14:creationId xmlns:p14="http://schemas.microsoft.com/office/powerpoint/2010/main" val="275631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20</a:t>
            </a:fld>
            <a:endParaRPr lang="en-US" noProof="0" dirty="0"/>
          </a:p>
        </p:txBody>
      </p:sp>
    </p:spTree>
    <p:extLst>
      <p:ext uri="{BB962C8B-B14F-4D97-AF65-F5344CB8AC3E}">
        <p14:creationId xmlns:p14="http://schemas.microsoft.com/office/powerpoint/2010/main" val="381652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21</a:t>
            </a:fld>
            <a:endParaRPr lang="en-US" noProof="0" dirty="0"/>
          </a:p>
        </p:txBody>
      </p:sp>
    </p:spTree>
    <p:extLst>
      <p:ext uri="{BB962C8B-B14F-4D97-AF65-F5344CB8AC3E}">
        <p14:creationId xmlns:p14="http://schemas.microsoft.com/office/powerpoint/2010/main" val="352474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55414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259901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2900598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dirty="0"/>
          </a:p>
        </p:txBody>
      </p:sp>
    </p:spTree>
    <p:extLst>
      <p:ext uri="{BB962C8B-B14F-4D97-AF65-F5344CB8AC3E}">
        <p14:creationId xmlns:p14="http://schemas.microsoft.com/office/powerpoint/2010/main" val="3471571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231825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0.jpe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9.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hyperlink" Target="https://www.freeimageslive.co.uk/free_stock_image/chest-xray-jpg" TargetMode="External"/><Relationship Id="rId4" Type="http://schemas.openxmlformats.org/officeDocument/2006/relationships/image" Target="../media/image53.jp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9.xml"/><Relationship Id="rId16"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70A1160C-BF5C-9E35-ED3F-3C04EEA137D9}"/>
              </a:ext>
            </a:extLst>
          </p:cNvPr>
          <p:cNvPicPr>
            <a:picLocks noGrp="1" noChangeAspect="1"/>
          </p:cNvPicPr>
          <p:nvPr>
            <p:ph type="pic" sz="quarter" idx="11"/>
          </p:nvPr>
        </p:nvPicPr>
        <p:blipFill>
          <a:blip r:embed="rId3"/>
          <a:srcRect l="148" r="148"/>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a:xfrm rot="10800000" flipH="1" flipV="1">
            <a:off x="10848528" y="4625752"/>
            <a:ext cx="1343472" cy="2232248"/>
          </a:xfrm>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a:xfrm>
            <a:off x="2639616" y="2708920"/>
            <a:ext cx="6912768" cy="3539480"/>
          </a:xfrm>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2999656" y="2789032"/>
            <a:ext cx="5864382" cy="2275238"/>
          </a:xfrm>
        </p:spPr>
        <p:txBody>
          <a:bodyPr>
            <a:normAutofit/>
          </a:bodyPr>
          <a:lstStyle/>
          <a:p>
            <a:r>
              <a:rPr lang="en-US" sz="2800" dirty="0">
                <a:latin typeface="Times New Roman" panose="02020603050405020304" pitchFamily="18" charset="0"/>
                <a:cs typeface="Times New Roman" panose="02020603050405020304" pitchFamily="18" charset="0"/>
              </a:rPr>
              <a:t>CHEST X-RAY CLASSIFICATION USING DEEP LEARNING </a:t>
            </a:r>
            <a:br>
              <a:rPr lang="en-US" sz="3000" dirty="0"/>
            </a:br>
            <a:endParaRPr lang="en-US" sz="3000"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1865700" y="3601230"/>
            <a:ext cx="8132293" cy="1463040"/>
          </a:xfrm>
        </p:spPr>
        <p:txBody>
          <a:bodyPr>
            <a:noAutofit/>
          </a:bodyPr>
          <a:lstStyle/>
          <a:p>
            <a:r>
              <a:rPr lang="en-US" sz="1800" dirty="0">
                <a:latin typeface="Times New Roman" panose="02020603050405020304" pitchFamily="18" charset="0"/>
                <a:cs typeface="Times New Roman" panose="02020603050405020304" pitchFamily="18" charset="0"/>
              </a:rPr>
              <a:t>Presented by </a:t>
            </a:r>
          </a:p>
          <a:p>
            <a:r>
              <a:rPr lang="en-US" sz="1800" dirty="0">
                <a:latin typeface="Times New Roman" panose="02020603050405020304" pitchFamily="18" charset="0"/>
                <a:cs typeface="Times New Roman" panose="02020603050405020304" pitchFamily="18" charset="0"/>
              </a:rPr>
              <a:t>Sasmita Sahoo (210301120081)</a:t>
            </a:r>
          </a:p>
          <a:p>
            <a:r>
              <a:rPr lang="en-US" sz="1800" dirty="0">
                <a:latin typeface="Times New Roman" panose="02020603050405020304" pitchFamily="18" charset="0"/>
                <a:cs typeface="Times New Roman" panose="02020603050405020304" pitchFamily="18" charset="0"/>
              </a:rPr>
              <a:t>            Prangya Paramita Pani (210301120118)</a:t>
            </a:r>
          </a:p>
          <a:p>
            <a:r>
              <a:rPr lang="en-US" sz="1800" dirty="0">
                <a:latin typeface="Times New Roman" panose="02020603050405020304" pitchFamily="18" charset="0"/>
                <a:cs typeface="Times New Roman" panose="02020603050405020304" pitchFamily="18" charset="0"/>
              </a:rPr>
              <a:t>Mamali Sahoo (210301120142)</a:t>
            </a:r>
          </a:p>
          <a:p>
            <a:r>
              <a:rPr lang="en-US" sz="1800" dirty="0">
                <a:latin typeface="Times New Roman" panose="02020603050405020304" pitchFamily="18" charset="0"/>
                <a:cs typeface="Times New Roman" panose="02020603050405020304" pitchFamily="18" charset="0"/>
              </a:rPr>
              <a:t>       Omm Prasad Singh (210301120138)</a:t>
            </a:r>
          </a:p>
          <a:p>
            <a:r>
              <a:rPr lang="en-US" sz="1800" dirty="0">
                <a:latin typeface="Times New Roman" panose="02020603050405020304" pitchFamily="18" charset="0"/>
                <a:cs typeface="Times New Roman" panose="02020603050405020304" pitchFamily="18" charset="0"/>
              </a:rPr>
              <a:t>Guided by </a:t>
            </a:r>
          </a:p>
          <a:p>
            <a:r>
              <a:rPr lang="en-US" sz="1800" dirty="0">
                <a:latin typeface="Times New Roman" panose="02020603050405020304" pitchFamily="18" charset="0"/>
                <a:cs typeface="Times New Roman" panose="02020603050405020304" pitchFamily="18" charset="0"/>
              </a:rPr>
              <a:t>Dr. Chinmayee Dora</a:t>
            </a:r>
          </a:p>
          <a:p>
            <a:r>
              <a:rPr lang="en-US" dirty="0"/>
              <a:t> </a:t>
            </a:r>
          </a:p>
          <a:p>
            <a:endParaRPr lang="en-US" dirty="0"/>
          </a:p>
          <a:p>
            <a:endParaRPr lang="en-US" dirty="0"/>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a:xfrm>
            <a:off x="513299" y="562464"/>
            <a:ext cx="10805160" cy="707886"/>
          </a:xfrm>
        </p:spPr>
        <p:txBody>
          <a:bodyPr>
            <a:normAutofit/>
          </a:bodyPr>
          <a:lstStyle/>
          <a:p>
            <a:r>
              <a:rPr lang="en-US" sz="2500" b="1" dirty="0">
                <a:latin typeface="Times New Roman" panose="02020603050405020304" pitchFamily="18" charset="0"/>
                <a:cs typeface="Times New Roman" panose="02020603050405020304" pitchFamily="18" charset="0"/>
              </a:rPr>
              <a:t>CODING Implementation</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34" name="Picture 33">
            <a:extLst>
              <a:ext uri="{FF2B5EF4-FFF2-40B4-BE49-F238E27FC236}">
                <a16:creationId xmlns:a16="http://schemas.microsoft.com/office/drawing/2014/main" id="{F1BC267E-2CD1-F490-2778-12E8B469B716}"/>
              </a:ext>
            </a:extLst>
          </p:cNvPr>
          <p:cNvPicPr/>
          <p:nvPr/>
        </p:nvPicPr>
        <p:blipFill>
          <a:blip r:embed="rId3"/>
          <a:srcRect/>
          <a:stretch>
            <a:fillRect/>
          </a:stretch>
        </p:blipFill>
        <p:spPr>
          <a:xfrm>
            <a:off x="11315403" y="228600"/>
            <a:ext cx="587038" cy="851124"/>
          </a:xfrm>
          <a:prstGeom prst="rect">
            <a:avLst/>
          </a:prstGeom>
        </p:spPr>
      </p:pic>
      <p:pic>
        <p:nvPicPr>
          <p:cNvPr id="2" name="Picture 1">
            <a:extLst>
              <a:ext uri="{FF2B5EF4-FFF2-40B4-BE49-F238E27FC236}">
                <a16:creationId xmlns:a16="http://schemas.microsoft.com/office/drawing/2014/main" id="{F7C532B4-3803-A8D2-49D4-14356A8FED5F}"/>
              </a:ext>
            </a:extLst>
          </p:cNvPr>
          <p:cNvPicPr>
            <a:picLocks noChangeAspect="1"/>
          </p:cNvPicPr>
          <p:nvPr/>
        </p:nvPicPr>
        <p:blipFill>
          <a:blip r:embed="rId4"/>
          <a:stretch>
            <a:fillRect/>
          </a:stretch>
        </p:blipFill>
        <p:spPr>
          <a:xfrm>
            <a:off x="6053090" y="916407"/>
            <a:ext cx="4963156" cy="5031664"/>
          </a:xfrm>
          <a:prstGeom prst="rect">
            <a:avLst/>
          </a:prstGeom>
        </p:spPr>
      </p:pic>
      <p:pic>
        <p:nvPicPr>
          <p:cNvPr id="4" name="Picture 3">
            <a:extLst>
              <a:ext uri="{FF2B5EF4-FFF2-40B4-BE49-F238E27FC236}">
                <a16:creationId xmlns:a16="http://schemas.microsoft.com/office/drawing/2014/main" id="{921869B8-3071-F1E2-748B-AB49CAB43AB6}"/>
              </a:ext>
            </a:extLst>
          </p:cNvPr>
          <p:cNvPicPr>
            <a:picLocks noChangeAspect="1"/>
          </p:cNvPicPr>
          <p:nvPr/>
        </p:nvPicPr>
        <p:blipFill>
          <a:blip r:embed="rId5"/>
          <a:stretch>
            <a:fillRect/>
          </a:stretch>
        </p:blipFill>
        <p:spPr>
          <a:xfrm>
            <a:off x="553669" y="1018782"/>
            <a:ext cx="5137442" cy="3562346"/>
          </a:xfrm>
          <a:prstGeom prst="rect">
            <a:avLst/>
          </a:prstGeom>
        </p:spPr>
      </p:pic>
      <p:sp>
        <p:nvSpPr>
          <p:cNvPr id="26" name="TextBox 25">
            <a:extLst>
              <a:ext uri="{FF2B5EF4-FFF2-40B4-BE49-F238E27FC236}">
                <a16:creationId xmlns:a16="http://schemas.microsoft.com/office/drawing/2014/main" id="{178DA8FA-20E9-D5C5-5DD9-895FB4397810}"/>
              </a:ext>
            </a:extLst>
          </p:cNvPr>
          <p:cNvSpPr txBox="1"/>
          <p:nvPr/>
        </p:nvSpPr>
        <p:spPr>
          <a:xfrm>
            <a:off x="693060" y="4797152"/>
            <a:ext cx="4034788"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Downloading dataset using Google colab os environ and unzipping it.</a:t>
            </a:r>
          </a:p>
        </p:txBody>
      </p:sp>
      <p:sp>
        <p:nvSpPr>
          <p:cNvPr id="28" name="TextBox 27">
            <a:extLst>
              <a:ext uri="{FF2B5EF4-FFF2-40B4-BE49-F238E27FC236}">
                <a16:creationId xmlns:a16="http://schemas.microsoft.com/office/drawing/2014/main" id="{C28C2BB8-4FB7-5438-A1CF-3B6349A1E3CF}"/>
              </a:ext>
            </a:extLst>
          </p:cNvPr>
          <p:cNvSpPr txBox="1"/>
          <p:nvPr/>
        </p:nvSpPr>
        <p:spPr>
          <a:xfrm>
            <a:off x="6517274" y="5973705"/>
            <a:ext cx="40347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Importing different necessary libraries.</a:t>
            </a:r>
          </a:p>
        </p:txBody>
      </p:sp>
    </p:spTree>
    <p:extLst>
      <p:ext uri="{BB962C8B-B14F-4D97-AF65-F5344CB8AC3E}">
        <p14:creationId xmlns:p14="http://schemas.microsoft.com/office/powerpoint/2010/main" val="3909289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34" name="Picture 33">
            <a:extLst>
              <a:ext uri="{FF2B5EF4-FFF2-40B4-BE49-F238E27FC236}">
                <a16:creationId xmlns:a16="http://schemas.microsoft.com/office/drawing/2014/main" id="{F1BC267E-2CD1-F490-2778-12E8B469B716}"/>
              </a:ext>
            </a:extLst>
          </p:cNvPr>
          <p:cNvPicPr/>
          <p:nvPr/>
        </p:nvPicPr>
        <p:blipFill>
          <a:blip r:embed="rId3"/>
          <a:srcRect/>
          <a:stretch>
            <a:fillRect/>
          </a:stretch>
        </p:blipFill>
        <p:spPr>
          <a:xfrm>
            <a:off x="11315403" y="228600"/>
            <a:ext cx="587038" cy="851124"/>
          </a:xfrm>
          <a:prstGeom prst="rect">
            <a:avLst/>
          </a:prstGeom>
        </p:spPr>
      </p:pic>
      <p:pic>
        <p:nvPicPr>
          <p:cNvPr id="2" name="Picture 1">
            <a:extLst>
              <a:ext uri="{FF2B5EF4-FFF2-40B4-BE49-F238E27FC236}">
                <a16:creationId xmlns:a16="http://schemas.microsoft.com/office/drawing/2014/main" id="{7B6BB823-0F7E-4B6C-8E6A-E79A0B2251C3}"/>
              </a:ext>
            </a:extLst>
          </p:cNvPr>
          <p:cNvPicPr>
            <a:picLocks noChangeAspect="1"/>
          </p:cNvPicPr>
          <p:nvPr/>
        </p:nvPicPr>
        <p:blipFill>
          <a:blip r:embed="rId4"/>
          <a:stretch>
            <a:fillRect/>
          </a:stretch>
        </p:blipFill>
        <p:spPr>
          <a:xfrm>
            <a:off x="479375" y="778448"/>
            <a:ext cx="3047180" cy="3187890"/>
          </a:xfrm>
          <a:prstGeom prst="rect">
            <a:avLst/>
          </a:prstGeom>
        </p:spPr>
      </p:pic>
      <p:pic>
        <p:nvPicPr>
          <p:cNvPr id="2050" name="Picture 2">
            <a:extLst>
              <a:ext uri="{FF2B5EF4-FFF2-40B4-BE49-F238E27FC236}">
                <a16:creationId xmlns:a16="http://schemas.microsoft.com/office/drawing/2014/main" id="{E76C0B88-761F-855A-2F3D-72B1687319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105"/>
          <a:stretch/>
        </p:blipFill>
        <p:spPr bwMode="auto">
          <a:xfrm>
            <a:off x="3417687" y="908720"/>
            <a:ext cx="4536504" cy="33194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60E1B1D-7AD3-5690-2D74-7B1B1CA20C5D}"/>
              </a:ext>
            </a:extLst>
          </p:cNvPr>
          <p:cNvPicPr>
            <a:picLocks noChangeAspect="1"/>
          </p:cNvPicPr>
          <p:nvPr/>
        </p:nvPicPr>
        <p:blipFill rotWithShape="1">
          <a:blip r:embed="rId6"/>
          <a:srcRect t="800" r="1443"/>
          <a:stretch/>
        </p:blipFill>
        <p:spPr>
          <a:xfrm>
            <a:off x="8079375" y="778448"/>
            <a:ext cx="3633250" cy="5580855"/>
          </a:xfrm>
          <a:prstGeom prst="rect">
            <a:avLst/>
          </a:prstGeom>
        </p:spPr>
      </p:pic>
      <p:pic>
        <p:nvPicPr>
          <p:cNvPr id="21" name="Picture 20">
            <a:extLst>
              <a:ext uri="{FF2B5EF4-FFF2-40B4-BE49-F238E27FC236}">
                <a16:creationId xmlns:a16="http://schemas.microsoft.com/office/drawing/2014/main" id="{A37D446A-17EB-2B3E-1B40-891A134F7567}"/>
              </a:ext>
            </a:extLst>
          </p:cNvPr>
          <p:cNvPicPr>
            <a:picLocks noChangeAspect="1"/>
          </p:cNvPicPr>
          <p:nvPr/>
        </p:nvPicPr>
        <p:blipFill>
          <a:blip r:embed="rId7"/>
          <a:stretch>
            <a:fillRect/>
          </a:stretch>
        </p:blipFill>
        <p:spPr>
          <a:xfrm>
            <a:off x="693060" y="4344064"/>
            <a:ext cx="3977985" cy="1386960"/>
          </a:xfrm>
          <a:prstGeom prst="rect">
            <a:avLst/>
          </a:prstGeom>
        </p:spPr>
      </p:pic>
      <p:pic>
        <p:nvPicPr>
          <p:cNvPr id="23" name="Picture 22">
            <a:extLst>
              <a:ext uri="{FF2B5EF4-FFF2-40B4-BE49-F238E27FC236}">
                <a16:creationId xmlns:a16="http://schemas.microsoft.com/office/drawing/2014/main" id="{244D6E99-30C5-C77F-E01C-0F51100E1849}"/>
              </a:ext>
            </a:extLst>
          </p:cNvPr>
          <p:cNvPicPr>
            <a:picLocks noChangeAspect="1"/>
          </p:cNvPicPr>
          <p:nvPr/>
        </p:nvPicPr>
        <p:blipFill>
          <a:blip r:embed="rId8"/>
          <a:stretch>
            <a:fillRect/>
          </a:stretch>
        </p:blipFill>
        <p:spPr>
          <a:xfrm>
            <a:off x="674196" y="5476431"/>
            <a:ext cx="5200650" cy="838200"/>
          </a:xfrm>
          <a:prstGeom prst="rect">
            <a:avLst/>
          </a:prstGeom>
        </p:spPr>
      </p:pic>
      <p:sp>
        <p:nvSpPr>
          <p:cNvPr id="24" name="TextBox 23">
            <a:extLst>
              <a:ext uri="{FF2B5EF4-FFF2-40B4-BE49-F238E27FC236}">
                <a16:creationId xmlns:a16="http://schemas.microsoft.com/office/drawing/2014/main" id="{2A90E81E-B27A-98EA-77B0-62823D886FB1}"/>
              </a:ext>
            </a:extLst>
          </p:cNvPr>
          <p:cNvSpPr txBox="1"/>
          <p:nvPr/>
        </p:nvSpPr>
        <p:spPr>
          <a:xfrm>
            <a:off x="1010929" y="3981863"/>
            <a:ext cx="403478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Sample of data images.</a:t>
            </a:r>
          </a:p>
        </p:txBody>
      </p:sp>
      <p:sp>
        <p:nvSpPr>
          <p:cNvPr id="25" name="TextBox 24">
            <a:extLst>
              <a:ext uri="{FF2B5EF4-FFF2-40B4-BE49-F238E27FC236}">
                <a16:creationId xmlns:a16="http://schemas.microsoft.com/office/drawing/2014/main" id="{5BAC978F-2ED2-3BCA-6324-A3F0CC4AE33E}"/>
              </a:ext>
            </a:extLst>
          </p:cNvPr>
          <p:cNvSpPr txBox="1"/>
          <p:nvPr/>
        </p:nvSpPr>
        <p:spPr>
          <a:xfrm>
            <a:off x="3591956" y="4155204"/>
            <a:ext cx="4663953"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Bar plot of count value of different class level data.</a:t>
            </a:r>
          </a:p>
        </p:txBody>
      </p:sp>
      <p:sp>
        <p:nvSpPr>
          <p:cNvPr id="26" name="TextBox 25">
            <a:extLst>
              <a:ext uri="{FF2B5EF4-FFF2-40B4-BE49-F238E27FC236}">
                <a16:creationId xmlns:a16="http://schemas.microsoft.com/office/drawing/2014/main" id="{ED2AE615-CA49-11E0-0016-150A70D4C00A}"/>
              </a:ext>
            </a:extLst>
          </p:cNvPr>
          <p:cNvSpPr txBox="1"/>
          <p:nvPr/>
        </p:nvSpPr>
        <p:spPr>
          <a:xfrm>
            <a:off x="1529889" y="6378951"/>
            <a:ext cx="4566111"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Applying different features extraction techniques.</a:t>
            </a:r>
          </a:p>
        </p:txBody>
      </p:sp>
      <p:sp>
        <p:nvSpPr>
          <p:cNvPr id="28" name="TextBox 27">
            <a:extLst>
              <a:ext uri="{FF2B5EF4-FFF2-40B4-BE49-F238E27FC236}">
                <a16:creationId xmlns:a16="http://schemas.microsoft.com/office/drawing/2014/main" id="{A4853FD8-909C-A674-6FC7-064F30EDEF4A}"/>
              </a:ext>
            </a:extLst>
          </p:cNvPr>
          <p:cNvSpPr txBox="1"/>
          <p:nvPr/>
        </p:nvSpPr>
        <p:spPr>
          <a:xfrm>
            <a:off x="7706860" y="6378951"/>
            <a:ext cx="4566111"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Applying different machine learning models.</a:t>
            </a:r>
          </a:p>
        </p:txBody>
      </p:sp>
    </p:spTree>
    <p:extLst>
      <p:ext uri="{BB962C8B-B14F-4D97-AF65-F5344CB8AC3E}">
        <p14:creationId xmlns:p14="http://schemas.microsoft.com/office/powerpoint/2010/main" val="3946014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34" name="Picture 33">
            <a:extLst>
              <a:ext uri="{FF2B5EF4-FFF2-40B4-BE49-F238E27FC236}">
                <a16:creationId xmlns:a16="http://schemas.microsoft.com/office/drawing/2014/main" id="{F1BC267E-2CD1-F490-2778-12E8B469B716}"/>
              </a:ext>
            </a:extLst>
          </p:cNvPr>
          <p:cNvPicPr/>
          <p:nvPr/>
        </p:nvPicPr>
        <p:blipFill>
          <a:blip r:embed="rId3"/>
          <a:srcRect/>
          <a:stretch>
            <a:fillRect/>
          </a:stretch>
        </p:blipFill>
        <p:spPr>
          <a:xfrm>
            <a:off x="11315403" y="228600"/>
            <a:ext cx="587038" cy="851124"/>
          </a:xfrm>
          <a:prstGeom prst="rect">
            <a:avLst/>
          </a:prstGeom>
        </p:spPr>
      </p:pic>
      <p:pic>
        <p:nvPicPr>
          <p:cNvPr id="1026" name="Picture 2">
            <a:extLst>
              <a:ext uri="{FF2B5EF4-FFF2-40B4-BE49-F238E27FC236}">
                <a16:creationId xmlns:a16="http://schemas.microsoft.com/office/drawing/2014/main" id="{E593E96C-2E9F-20E3-28C1-374A90D3C4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54"/>
          <a:stretch/>
        </p:blipFill>
        <p:spPr bwMode="auto">
          <a:xfrm>
            <a:off x="185018" y="507842"/>
            <a:ext cx="5619397" cy="31544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9C2570-E4ED-1510-BAA3-E427731912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54"/>
          <a:stretch/>
        </p:blipFill>
        <p:spPr bwMode="auto">
          <a:xfrm>
            <a:off x="5912823" y="490592"/>
            <a:ext cx="5449174" cy="31544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116A6CB-EB5A-307A-97FC-A3E80C7A16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425"/>
          <a:stretch/>
        </p:blipFill>
        <p:spPr bwMode="auto">
          <a:xfrm>
            <a:off x="2498719" y="3814302"/>
            <a:ext cx="6765633" cy="29110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C5D0C3-9E3D-EEDF-33F2-16ECAE100DB5}"/>
              </a:ext>
            </a:extLst>
          </p:cNvPr>
          <p:cNvSpPr txBox="1"/>
          <p:nvPr/>
        </p:nvSpPr>
        <p:spPr>
          <a:xfrm>
            <a:off x="185018" y="3475748"/>
            <a:ext cx="6907372"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Accuracy of machine learning techniques with pixel feature extraction.</a:t>
            </a:r>
          </a:p>
        </p:txBody>
      </p:sp>
      <p:sp>
        <p:nvSpPr>
          <p:cNvPr id="10" name="TextBox 9">
            <a:extLst>
              <a:ext uri="{FF2B5EF4-FFF2-40B4-BE49-F238E27FC236}">
                <a16:creationId xmlns:a16="http://schemas.microsoft.com/office/drawing/2014/main" id="{0588E2C8-A792-B76B-B350-9DD491CFF133}"/>
              </a:ext>
            </a:extLst>
          </p:cNvPr>
          <p:cNvSpPr txBox="1"/>
          <p:nvPr/>
        </p:nvSpPr>
        <p:spPr>
          <a:xfrm>
            <a:off x="6096000" y="3466244"/>
            <a:ext cx="6907372"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Accuracy of machine learning techniques with </a:t>
            </a:r>
            <a:r>
              <a:rPr lang="en-IN" sz="1600" dirty="0" err="1">
                <a:latin typeface="Times New Roman" panose="02020603050405020304" pitchFamily="18" charset="0"/>
                <a:cs typeface="Times New Roman" panose="02020603050405020304" pitchFamily="18" charset="0"/>
              </a:rPr>
              <a:t>lbp</a:t>
            </a:r>
            <a:r>
              <a:rPr lang="en-IN" sz="1600" dirty="0">
                <a:latin typeface="Times New Roman" panose="02020603050405020304" pitchFamily="18" charset="0"/>
                <a:cs typeface="Times New Roman" panose="02020603050405020304" pitchFamily="18" charset="0"/>
              </a:rPr>
              <a:t> feature extraction.</a:t>
            </a:r>
          </a:p>
        </p:txBody>
      </p:sp>
      <p:sp>
        <p:nvSpPr>
          <p:cNvPr id="13" name="TextBox 12">
            <a:extLst>
              <a:ext uri="{FF2B5EF4-FFF2-40B4-BE49-F238E27FC236}">
                <a16:creationId xmlns:a16="http://schemas.microsoft.com/office/drawing/2014/main" id="{1692BDCB-DFEB-C886-C0C8-CCD95AF2A204}"/>
              </a:ext>
            </a:extLst>
          </p:cNvPr>
          <p:cNvSpPr txBox="1"/>
          <p:nvPr/>
        </p:nvSpPr>
        <p:spPr>
          <a:xfrm>
            <a:off x="2897376" y="6529606"/>
            <a:ext cx="6907372"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Accuracy of machine learning techniques with hog extraction.</a:t>
            </a:r>
          </a:p>
        </p:txBody>
      </p:sp>
    </p:spTree>
    <p:extLst>
      <p:ext uri="{BB962C8B-B14F-4D97-AF65-F5344CB8AC3E}">
        <p14:creationId xmlns:p14="http://schemas.microsoft.com/office/powerpoint/2010/main" val="4251752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34" name="Picture 33">
            <a:extLst>
              <a:ext uri="{FF2B5EF4-FFF2-40B4-BE49-F238E27FC236}">
                <a16:creationId xmlns:a16="http://schemas.microsoft.com/office/drawing/2014/main" id="{F1BC267E-2CD1-F490-2778-12E8B469B716}"/>
              </a:ext>
            </a:extLst>
          </p:cNvPr>
          <p:cNvPicPr/>
          <p:nvPr/>
        </p:nvPicPr>
        <p:blipFill>
          <a:blip r:embed="rId3"/>
          <a:srcRect/>
          <a:stretch>
            <a:fillRect/>
          </a:stretch>
        </p:blipFill>
        <p:spPr>
          <a:xfrm>
            <a:off x="11315403" y="228600"/>
            <a:ext cx="587038" cy="851124"/>
          </a:xfrm>
          <a:prstGeom prst="rect">
            <a:avLst/>
          </a:prstGeom>
        </p:spPr>
      </p:pic>
      <p:pic>
        <p:nvPicPr>
          <p:cNvPr id="2" name="Picture 1">
            <a:extLst>
              <a:ext uri="{FF2B5EF4-FFF2-40B4-BE49-F238E27FC236}">
                <a16:creationId xmlns:a16="http://schemas.microsoft.com/office/drawing/2014/main" id="{82C5DF96-043E-56BF-6761-243F1CFAB763}"/>
              </a:ext>
            </a:extLst>
          </p:cNvPr>
          <p:cNvPicPr>
            <a:picLocks noChangeAspect="1"/>
          </p:cNvPicPr>
          <p:nvPr/>
        </p:nvPicPr>
        <p:blipFill>
          <a:blip r:embed="rId4"/>
          <a:stretch>
            <a:fillRect/>
          </a:stretch>
        </p:blipFill>
        <p:spPr>
          <a:xfrm>
            <a:off x="964859" y="1340768"/>
            <a:ext cx="4012803" cy="3024336"/>
          </a:xfrm>
          <a:prstGeom prst="rect">
            <a:avLst/>
          </a:prstGeom>
        </p:spPr>
      </p:pic>
      <p:pic>
        <p:nvPicPr>
          <p:cNvPr id="3" name="Picture 12">
            <a:extLst>
              <a:ext uri="{FF2B5EF4-FFF2-40B4-BE49-F238E27FC236}">
                <a16:creationId xmlns:a16="http://schemas.microsoft.com/office/drawing/2014/main" id="{1E072342-3C03-3DA3-5775-77CA937A7A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62" b="9752"/>
          <a:stretch/>
        </p:blipFill>
        <p:spPr bwMode="auto">
          <a:xfrm>
            <a:off x="6240016" y="1446710"/>
            <a:ext cx="4464034" cy="3024335"/>
          </a:xfrm>
          <a:prstGeom prst="rect">
            <a:avLst/>
          </a:prstGeom>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5C0ECEE-CD2B-A07D-BD51-88223B546614}"/>
              </a:ext>
            </a:extLst>
          </p:cNvPr>
          <p:cNvSpPr txBox="1"/>
          <p:nvPr/>
        </p:nvSpPr>
        <p:spPr>
          <a:xfrm>
            <a:off x="1523976" y="4653136"/>
            <a:ext cx="6907372"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Confusion matrix with VGG-16.</a:t>
            </a:r>
          </a:p>
        </p:txBody>
      </p:sp>
      <p:sp>
        <p:nvSpPr>
          <p:cNvPr id="21" name="TextBox 20">
            <a:extLst>
              <a:ext uri="{FF2B5EF4-FFF2-40B4-BE49-F238E27FC236}">
                <a16:creationId xmlns:a16="http://schemas.microsoft.com/office/drawing/2014/main" id="{83A7A96D-F250-140C-87D3-529D77D9B507}"/>
              </a:ext>
            </a:extLst>
          </p:cNvPr>
          <p:cNvSpPr txBox="1"/>
          <p:nvPr/>
        </p:nvSpPr>
        <p:spPr>
          <a:xfrm>
            <a:off x="7032104" y="4653136"/>
            <a:ext cx="6907372"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Confusion matrix with EfficientNet B0.</a:t>
            </a:r>
          </a:p>
        </p:txBody>
      </p:sp>
    </p:spTree>
    <p:extLst>
      <p:ext uri="{BB962C8B-B14F-4D97-AF65-F5344CB8AC3E}">
        <p14:creationId xmlns:p14="http://schemas.microsoft.com/office/powerpoint/2010/main" val="163631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34" name="Picture 33">
            <a:extLst>
              <a:ext uri="{FF2B5EF4-FFF2-40B4-BE49-F238E27FC236}">
                <a16:creationId xmlns:a16="http://schemas.microsoft.com/office/drawing/2014/main" id="{F1BC267E-2CD1-F490-2778-12E8B469B716}"/>
              </a:ext>
            </a:extLst>
          </p:cNvPr>
          <p:cNvPicPr/>
          <p:nvPr/>
        </p:nvPicPr>
        <p:blipFill>
          <a:blip r:embed="rId3"/>
          <a:srcRect/>
          <a:stretch>
            <a:fillRect/>
          </a:stretch>
        </p:blipFill>
        <p:spPr>
          <a:xfrm>
            <a:off x="11315403" y="228600"/>
            <a:ext cx="587038" cy="851124"/>
          </a:xfrm>
          <a:prstGeom prst="rect">
            <a:avLst/>
          </a:prstGeom>
        </p:spPr>
      </p:pic>
      <p:sp>
        <p:nvSpPr>
          <p:cNvPr id="3" name="AutoShape 4">
            <a:extLst>
              <a:ext uri="{FF2B5EF4-FFF2-40B4-BE49-F238E27FC236}">
                <a16:creationId xmlns:a16="http://schemas.microsoft.com/office/drawing/2014/main" id="{4BF6FC3D-3E5B-4E3B-BEEE-8DAE7A65B5FC}"/>
              </a:ext>
            </a:extLst>
          </p:cNvPr>
          <p:cNvSpPr>
            <a:spLocks noChangeAspect="1" noChangeArrowheads="1"/>
          </p:cNvSpPr>
          <p:nvPr/>
        </p:nvSpPr>
        <p:spPr bwMode="auto">
          <a:xfrm>
            <a:off x="5943600" y="3276600"/>
            <a:ext cx="2456656" cy="2456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4" name="Picture 6">
            <a:extLst>
              <a:ext uri="{FF2B5EF4-FFF2-40B4-BE49-F238E27FC236}">
                <a16:creationId xmlns:a16="http://schemas.microsoft.com/office/drawing/2014/main" id="{139BB11C-85C0-F5BA-1FDC-BA68CE528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415" y="1556792"/>
            <a:ext cx="5294928" cy="341121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CAF3B9A-16EA-0DB7-25BC-D64065C14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368" y="1556792"/>
            <a:ext cx="5337220" cy="352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16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a:xfrm>
            <a:off x="510243" y="769834"/>
            <a:ext cx="10805160" cy="707886"/>
          </a:xfrm>
        </p:spPr>
        <p:txBody>
          <a:bodyPr>
            <a:normAutofit/>
          </a:bodyPr>
          <a:lstStyle/>
          <a:p>
            <a:r>
              <a:rPr lang="en-US" sz="2500" b="1" dirty="0">
                <a:latin typeface="Times New Roman" panose="02020603050405020304" pitchFamily="18" charset="0"/>
                <a:cs typeface="Times New Roman" panose="02020603050405020304" pitchFamily="18" charset="0"/>
              </a:rPr>
              <a:t>Grad-cam Implementation</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34" name="Picture 33">
            <a:extLst>
              <a:ext uri="{FF2B5EF4-FFF2-40B4-BE49-F238E27FC236}">
                <a16:creationId xmlns:a16="http://schemas.microsoft.com/office/drawing/2014/main" id="{F1BC267E-2CD1-F490-2778-12E8B469B716}"/>
              </a:ext>
            </a:extLst>
          </p:cNvPr>
          <p:cNvPicPr/>
          <p:nvPr/>
        </p:nvPicPr>
        <p:blipFill>
          <a:blip r:embed="rId3"/>
          <a:srcRect/>
          <a:stretch>
            <a:fillRect/>
          </a:stretch>
        </p:blipFill>
        <p:spPr>
          <a:xfrm>
            <a:off x="11315403" y="228600"/>
            <a:ext cx="587038" cy="851124"/>
          </a:xfrm>
          <a:prstGeom prst="rect">
            <a:avLst/>
          </a:prstGeom>
        </p:spPr>
      </p:pic>
      <p:pic>
        <p:nvPicPr>
          <p:cNvPr id="7" name="Picture 6">
            <a:extLst>
              <a:ext uri="{FF2B5EF4-FFF2-40B4-BE49-F238E27FC236}">
                <a16:creationId xmlns:a16="http://schemas.microsoft.com/office/drawing/2014/main" id="{367B8E2E-742D-2F0B-966A-7B4ED8D7FC88}"/>
              </a:ext>
            </a:extLst>
          </p:cNvPr>
          <p:cNvPicPr>
            <a:picLocks noChangeAspect="1"/>
          </p:cNvPicPr>
          <p:nvPr/>
        </p:nvPicPr>
        <p:blipFill>
          <a:blip r:embed="rId4"/>
          <a:stretch>
            <a:fillRect/>
          </a:stretch>
        </p:blipFill>
        <p:spPr>
          <a:xfrm>
            <a:off x="407370" y="1347568"/>
            <a:ext cx="3888430" cy="2441472"/>
          </a:xfrm>
          <a:prstGeom prst="rect">
            <a:avLst/>
          </a:prstGeom>
        </p:spPr>
      </p:pic>
      <p:pic>
        <p:nvPicPr>
          <p:cNvPr id="10" name="Picture 9">
            <a:extLst>
              <a:ext uri="{FF2B5EF4-FFF2-40B4-BE49-F238E27FC236}">
                <a16:creationId xmlns:a16="http://schemas.microsoft.com/office/drawing/2014/main" id="{EC23622E-6368-99C1-E340-3BEC64484E72}"/>
              </a:ext>
            </a:extLst>
          </p:cNvPr>
          <p:cNvPicPr>
            <a:picLocks noChangeAspect="1"/>
          </p:cNvPicPr>
          <p:nvPr/>
        </p:nvPicPr>
        <p:blipFill>
          <a:blip r:embed="rId5"/>
          <a:stretch>
            <a:fillRect/>
          </a:stretch>
        </p:blipFill>
        <p:spPr>
          <a:xfrm>
            <a:off x="4451132" y="3996128"/>
            <a:ext cx="3373058" cy="2255608"/>
          </a:xfrm>
          <a:prstGeom prst="rect">
            <a:avLst/>
          </a:prstGeom>
        </p:spPr>
      </p:pic>
      <p:pic>
        <p:nvPicPr>
          <p:cNvPr id="14" name="Picture 13">
            <a:extLst>
              <a:ext uri="{FF2B5EF4-FFF2-40B4-BE49-F238E27FC236}">
                <a16:creationId xmlns:a16="http://schemas.microsoft.com/office/drawing/2014/main" id="{1CBDC555-FFED-95F1-4FBD-8A011EDA223D}"/>
              </a:ext>
            </a:extLst>
          </p:cNvPr>
          <p:cNvPicPr>
            <a:picLocks noChangeAspect="1"/>
          </p:cNvPicPr>
          <p:nvPr/>
        </p:nvPicPr>
        <p:blipFill>
          <a:blip r:embed="rId6"/>
          <a:stretch>
            <a:fillRect/>
          </a:stretch>
        </p:blipFill>
        <p:spPr>
          <a:xfrm>
            <a:off x="4451132" y="1346940"/>
            <a:ext cx="3373059" cy="2441472"/>
          </a:xfrm>
          <a:prstGeom prst="rect">
            <a:avLst/>
          </a:prstGeom>
        </p:spPr>
      </p:pic>
      <p:pic>
        <p:nvPicPr>
          <p:cNvPr id="16" name="Picture 15">
            <a:extLst>
              <a:ext uri="{FF2B5EF4-FFF2-40B4-BE49-F238E27FC236}">
                <a16:creationId xmlns:a16="http://schemas.microsoft.com/office/drawing/2014/main" id="{D9B35E61-789D-C584-4EFB-617ED9FAB846}"/>
              </a:ext>
            </a:extLst>
          </p:cNvPr>
          <p:cNvPicPr>
            <a:picLocks noChangeAspect="1"/>
          </p:cNvPicPr>
          <p:nvPr/>
        </p:nvPicPr>
        <p:blipFill>
          <a:blip r:embed="rId7"/>
          <a:stretch>
            <a:fillRect/>
          </a:stretch>
        </p:blipFill>
        <p:spPr>
          <a:xfrm>
            <a:off x="407370" y="3933056"/>
            <a:ext cx="3888430" cy="2318679"/>
          </a:xfrm>
          <a:prstGeom prst="rect">
            <a:avLst/>
          </a:prstGeom>
        </p:spPr>
      </p:pic>
      <p:pic>
        <p:nvPicPr>
          <p:cNvPr id="5122" name="Picture 2">
            <a:extLst>
              <a:ext uri="{FF2B5EF4-FFF2-40B4-BE49-F238E27FC236}">
                <a16:creationId xmlns:a16="http://schemas.microsoft.com/office/drawing/2014/main" id="{CDE0FF57-9067-931C-E898-217DF056C1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6202" y="1321675"/>
            <a:ext cx="3888430" cy="24667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BF3FFB8-F883-9F32-EFDF-3850BD1AD9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6781" y="3933056"/>
            <a:ext cx="396044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6F9F233-971C-3825-383A-FD48BC9F6C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7061" y="5283129"/>
            <a:ext cx="3960440" cy="96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707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34" name="Picture 33">
            <a:extLst>
              <a:ext uri="{FF2B5EF4-FFF2-40B4-BE49-F238E27FC236}">
                <a16:creationId xmlns:a16="http://schemas.microsoft.com/office/drawing/2014/main" id="{F1BC267E-2CD1-F490-2778-12E8B469B716}"/>
              </a:ext>
            </a:extLst>
          </p:cNvPr>
          <p:cNvPicPr/>
          <p:nvPr/>
        </p:nvPicPr>
        <p:blipFill>
          <a:blip r:embed="rId3"/>
          <a:srcRect/>
          <a:stretch>
            <a:fillRect/>
          </a:stretch>
        </p:blipFill>
        <p:spPr>
          <a:xfrm>
            <a:off x="11315403" y="228600"/>
            <a:ext cx="587038" cy="851124"/>
          </a:xfrm>
          <a:prstGeom prst="rect">
            <a:avLst/>
          </a:prstGeom>
        </p:spPr>
      </p:pic>
      <p:sp>
        <p:nvSpPr>
          <p:cNvPr id="3" name="AutoShape 4">
            <a:extLst>
              <a:ext uri="{FF2B5EF4-FFF2-40B4-BE49-F238E27FC236}">
                <a16:creationId xmlns:a16="http://schemas.microsoft.com/office/drawing/2014/main" id="{4BF6FC3D-3E5B-4E3B-BEEE-8DAE7A65B5FC}"/>
              </a:ext>
            </a:extLst>
          </p:cNvPr>
          <p:cNvSpPr>
            <a:spLocks noChangeAspect="1" noChangeArrowheads="1"/>
          </p:cNvSpPr>
          <p:nvPr/>
        </p:nvSpPr>
        <p:spPr bwMode="auto">
          <a:xfrm>
            <a:off x="5943600" y="3276600"/>
            <a:ext cx="2456656" cy="2456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86" name="Picture 14">
            <a:extLst>
              <a:ext uri="{FF2B5EF4-FFF2-40B4-BE49-F238E27FC236}">
                <a16:creationId xmlns:a16="http://schemas.microsoft.com/office/drawing/2014/main" id="{E55EE04E-797B-6022-0BC9-26CBA9A54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88" y="860965"/>
            <a:ext cx="9073008" cy="5392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25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628788" y="1080458"/>
            <a:ext cx="10805160" cy="707886"/>
          </a:xfrm>
        </p:spPr>
        <p:txBody>
          <a:bodyPr>
            <a:normAutofit/>
          </a:bodyPr>
          <a:lstStyle/>
          <a:p>
            <a:r>
              <a:rPr lang="en-US" sz="2700" b="1" dirty="0">
                <a:latin typeface="Times New Roman" panose="02020603050405020304" pitchFamily="18" charset="0"/>
                <a:cs typeface="Times New Roman" panose="02020603050405020304" pitchFamily="18" charset="0"/>
              </a:rPr>
              <a:t>RESULT AND DISUSSION</a:t>
            </a:r>
            <a:r>
              <a:rPr lang="en-US" sz="2700" dirty="0"/>
              <a:t> </a:t>
            </a: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560497" cy="96416"/>
          </a:xfrm>
        </p:spPr>
        <p:txBody>
          <a:bodyPr/>
          <a:lstStyle/>
          <a:p>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7" name="Picture Placeholder 6">
            <a:extLst>
              <a:ext uri="{FF2B5EF4-FFF2-40B4-BE49-F238E27FC236}">
                <a16:creationId xmlns:a16="http://schemas.microsoft.com/office/drawing/2014/main" id="{BF614D5B-20B5-4D3F-7B9C-3503B7121F31}"/>
              </a:ext>
            </a:extLst>
          </p:cNvPr>
          <p:cNvPicPr>
            <a:picLocks noGrp="1" noChangeAspect="1"/>
          </p:cNvPicPr>
          <p:nvPr>
            <p:ph type="pic" sz="quarter" idx="15"/>
          </p:nvPr>
        </p:nvPicPr>
        <p:blipFill>
          <a:blip r:embed="rId3"/>
          <a:srcRect t="47256" b="47256"/>
          <a:stretch>
            <a:fillRect/>
          </a:stretch>
        </p:blipFill>
        <p:spPr/>
      </p:pic>
      <p:sp>
        <p:nvSpPr>
          <p:cNvPr id="4" name="Content Placeholder 3">
            <a:extLst>
              <a:ext uri="{FF2B5EF4-FFF2-40B4-BE49-F238E27FC236}">
                <a16:creationId xmlns:a16="http://schemas.microsoft.com/office/drawing/2014/main" id="{04D062C7-05D8-E527-FB59-5D8EC6C7FA30}"/>
              </a:ext>
            </a:extLst>
          </p:cNvPr>
          <p:cNvSpPr txBox="1">
            <a:spLocks noGrp="1"/>
          </p:cNvSpPr>
          <p:nvPr>
            <p:ph sz="quarter" idx="13"/>
          </p:nvPr>
        </p:nvSpPr>
        <p:spPr>
          <a:xfrm>
            <a:off x="902573" y="2060848"/>
            <a:ext cx="10288588" cy="1704954"/>
          </a:xfrm>
          <a:prstGeom prst="rect">
            <a:avLst/>
          </a:prstGeom>
          <a:noFill/>
        </p:spPr>
        <p:txBody>
          <a:bodyPr wrap="square" rtlCol="0">
            <a:spAutoFit/>
          </a:bodyPr>
          <a:lstStyle/>
          <a:p>
            <a:pPr>
              <a:lnSpc>
                <a:spcPct val="150000"/>
              </a:lnSpc>
            </a:pPr>
            <a:r>
              <a:rPr lang="en-US" sz="1600" dirty="0">
                <a:latin typeface="Times New Roman" panose="02020603050405020304" pitchFamily="18" charset="0"/>
                <a:cs typeface="Times New Roman" panose="02020603050405020304" pitchFamily="18" charset="0"/>
              </a:rPr>
              <a:t>We got good accuracy in classifying chest X-ray images into three categories, including COVID-19, lung opacity and  pneumonia, using advanced deep learning and classification techniques such as EfficientNetB0 and MobileNetV2 , VGG-16 with SVM.</a:t>
            </a:r>
          </a:p>
          <a:p>
            <a:pPr>
              <a:lnSpc>
                <a:spcPct val="150000"/>
              </a:lnSpc>
            </a:pPr>
            <a:endParaRPr lang="en-IN"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2936D20-D8F4-6F89-D4BD-FF8D0BF4AF9E}"/>
              </a:ext>
            </a:extLst>
          </p:cNvPr>
          <p:cNvPicPr>
            <a:picLocks noChangeAspect="1"/>
          </p:cNvPicPr>
          <p:nvPr/>
        </p:nvPicPr>
        <p:blipFill rotWithShape="1">
          <a:blip r:embed="rId4"/>
          <a:srcRect r="30320"/>
          <a:stretch/>
        </p:blipFill>
        <p:spPr>
          <a:xfrm>
            <a:off x="3143672" y="2992016"/>
            <a:ext cx="3744416" cy="1980842"/>
          </a:xfrm>
          <a:prstGeom prst="rect">
            <a:avLst/>
          </a:prstGeom>
        </p:spPr>
      </p:pic>
      <p:sp>
        <p:nvSpPr>
          <p:cNvPr id="11" name="TextBox 10">
            <a:extLst>
              <a:ext uri="{FF2B5EF4-FFF2-40B4-BE49-F238E27FC236}">
                <a16:creationId xmlns:a16="http://schemas.microsoft.com/office/drawing/2014/main" id="{46E39B90-9286-C25F-F8F2-1AB69458E01A}"/>
              </a:ext>
            </a:extLst>
          </p:cNvPr>
          <p:cNvSpPr txBox="1"/>
          <p:nvPr/>
        </p:nvSpPr>
        <p:spPr>
          <a:xfrm>
            <a:off x="1127448" y="5120824"/>
            <a:ext cx="8774732"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To further enhance accuracy of the system, we can explore  different modern optimization techniques.</a:t>
            </a:r>
          </a:p>
        </p:txBody>
      </p:sp>
    </p:spTree>
    <p:extLst>
      <p:ext uri="{BB962C8B-B14F-4D97-AF65-F5344CB8AC3E}">
        <p14:creationId xmlns:p14="http://schemas.microsoft.com/office/powerpoint/2010/main" val="612146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a:xfrm>
            <a:off x="628788" y="744825"/>
            <a:ext cx="10805160" cy="707886"/>
          </a:xfrm>
        </p:spPr>
        <p:txBody>
          <a:bodyPr>
            <a:normAutofit/>
          </a:bodyPr>
          <a:lstStyle/>
          <a:p>
            <a:r>
              <a:rPr lang="en-US" sz="2500" b="1" dirty="0">
                <a:latin typeface="Times New Roman" panose="02020603050405020304" pitchFamily="18" charset="0"/>
                <a:cs typeface="Times New Roman" panose="02020603050405020304" pitchFamily="18" charset="0"/>
              </a:rPr>
              <a:t>COMPRATIVE ANALYSIS</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graphicFrame>
        <p:nvGraphicFramePr>
          <p:cNvPr id="2" name="Table 1">
            <a:extLst>
              <a:ext uri="{FF2B5EF4-FFF2-40B4-BE49-F238E27FC236}">
                <a16:creationId xmlns:a16="http://schemas.microsoft.com/office/drawing/2014/main" id="{8B9B5AF2-499F-4F44-2B44-CF8BAF0EE97A}"/>
              </a:ext>
            </a:extLst>
          </p:cNvPr>
          <p:cNvGraphicFramePr>
            <a:graphicFrameLocks noGrp="1"/>
          </p:cNvGraphicFramePr>
          <p:nvPr>
            <p:extLst>
              <p:ext uri="{D42A27DB-BD31-4B8C-83A1-F6EECF244321}">
                <p14:modId xmlns:p14="http://schemas.microsoft.com/office/powerpoint/2010/main" val="3030584891"/>
              </p:ext>
            </p:extLst>
          </p:nvPr>
        </p:nvGraphicFramePr>
        <p:xfrm>
          <a:off x="870744" y="1556792"/>
          <a:ext cx="10452990" cy="4019463"/>
        </p:xfrm>
        <a:graphic>
          <a:graphicData uri="http://schemas.openxmlformats.org/drawingml/2006/table">
            <a:tbl>
              <a:tblPr firstRow="1" bandRow="1">
                <a:tableStyleId>{6E25E649-3F16-4E02-A733-19D2CDBF48F0}</a:tableStyleId>
              </a:tblPr>
              <a:tblGrid>
                <a:gridCol w="1742165">
                  <a:extLst>
                    <a:ext uri="{9D8B030D-6E8A-4147-A177-3AD203B41FA5}">
                      <a16:colId xmlns:a16="http://schemas.microsoft.com/office/drawing/2014/main" val="1067801902"/>
                    </a:ext>
                  </a:extLst>
                </a:gridCol>
                <a:gridCol w="1742165">
                  <a:extLst>
                    <a:ext uri="{9D8B030D-6E8A-4147-A177-3AD203B41FA5}">
                      <a16:colId xmlns:a16="http://schemas.microsoft.com/office/drawing/2014/main" val="2751467402"/>
                    </a:ext>
                  </a:extLst>
                </a:gridCol>
                <a:gridCol w="1742165">
                  <a:extLst>
                    <a:ext uri="{9D8B030D-6E8A-4147-A177-3AD203B41FA5}">
                      <a16:colId xmlns:a16="http://schemas.microsoft.com/office/drawing/2014/main" val="419310363"/>
                    </a:ext>
                  </a:extLst>
                </a:gridCol>
                <a:gridCol w="1742165">
                  <a:extLst>
                    <a:ext uri="{9D8B030D-6E8A-4147-A177-3AD203B41FA5}">
                      <a16:colId xmlns:a16="http://schemas.microsoft.com/office/drawing/2014/main" val="3349603489"/>
                    </a:ext>
                  </a:extLst>
                </a:gridCol>
                <a:gridCol w="1742165">
                  <a:extLst>
                    <a:ext uri="{9D8B030D-6E8A-4147-A177-3AD203B41FA5}">
                      <a16:colId xmlns:a16="http://schemas.microsoft.com/office/drawing/2014/main" val="897601947"/>
                    </a:ext>
                  </a:extLst>
                </a:gridCol>
                <a:gridCol w="1742165">
                  <a:extLst>
                    <a:ext uri="{9D8B030D-6E8A-4147-A177-3AD203B41FA5}">
                      <a16:colId xmlns:a16="http://schemas.microsoft.com/office/drawing/2014/main" val="321368809"/>
                    </a:ext>
                  </a:extLst>
                </a:gridCol>
              </a:tblGrid>
              <a:tr h="574209">
                <a:tc>
                  <a:txBody>
                    <a:bodyPr/>
                    <a:lstStyle/>
                    <a:p>
                      <a:pPr algn="ctr"/>
                      <a:r>
                        <a:rPr lang="en-IN" sz="1400" dirty="0">
                          <a:latin typeface="Times New Roman" panose="02020603050405020304" pitchFamily="18" charset="0"/>
                          <a:cs typeface="Times New Roman" panose="02020603050405020304" pitchFamily="18" charset="0"/>
                        </a:rPr>
                        <a:t>Study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 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 Recall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 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1361882"/>
                  </a:ext>
                </a:extLst>
              </a:tr>
              <a:tr h="574209">
                <a:tc>
                  <a:txBody>
                    <a:bodyPr/>
                    <a:lstStyle/>
                    <a:p>
                      <a:pPr algn="ctr"/>
                      <a:r>
                        <a:rPr lang="en-IN" sz="1400" dirty="0">
                          <a:latin typeface="Times New Roman" panose="02020603050405020304" pitchFamily="18" charset="0"/>
                          <a:cs typeface="Times New Roman" panose="02020603050405020304" pitchFamily="18" charset="0"/>
                        </a:rPr>
                        <a:t>[Ahmed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 90.64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36478"/>
                  </a:ext>
                </a:extLst>
              </a:tr>
              <a:tr h="574209">
                <a:tc>
                  <a:txBody>
                    <a:bodyPr/>
                    <a:lstStyle/>
                    <a:p>
                      <a:pPr algn="ctr"/>
                      <a:r>
                        <a:rPr lang="en-IN" sz="1400" dirty="0">
                          <a:latin typeface="Times New Roman" panose="02020603050405020304" pitchFamily="18" charset="0"/>
                          <a:cs typeface="Times New Roman" panose="02020603050405020304" pitchFamily="18" charset="0"/>
                        </a:rPr>
                        <a:t>[Choudhuri &amp; Paul,2021]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VGG16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98.3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426873"/>
                  </a:ext>
                </a:extLst>
              </a:tr>
              <a:tr h="574209">
                <a:tc>
                  <a:txBody>
                    <a:bodyPr/>
                    <a:lstStyle/>
                    <a:p>
                      <a:pPr algn="ctr"/>
                      <a:r>
                        <a:rPr lang="en-IN" sz="1400" dirty="0">
                          <a:latin typeface="Times New Roman" panose="02020603050405020304" pitchFamily="18" charset="0"/>
                          <a:cs typeface="Times New Roman" panose="02020603050405020304" pitchFamily="18" charset="0"/>
                        </a:rPr>
                        <a:t>[Marques et al,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EfficientNet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96.70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96.69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97.59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97.11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9143853"/>
                  </a:ext>
                </a:extLst>
              </a:tr>
              <a:tr h="574209">
                <a:tc>
                  <a:txBody>
                    <a:bodyPr/>
                    <a:lstStyle/>
                    <a:p>
                      <a:pPr algn="ctr"/>
                      <a:r>
                        <a:rPr lang="en-IN" sz="1400" dirty="0">
                          <a:latin typeface="Times New Roman" panose="02020603050405020304" pitchFamily="18" charset="0"/>
                          <a:cs typeface="Times New Roman" panose="02020603050405020304" pitchFamily="18" charset="0"/>
                        </a:rPr>
                        <a:t>[Ucar &amp; Kokmaz,2020]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SqueezeNet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98.3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98.3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2873245"/>
                  </a:ext>
                </a:extLst>
              </a:tr>
              <a:tr h="574209">
                <a:tc>
                  <a:txBody>
                    <a:bodyPr/>
                    <a:lstStyle/>
                    <a:p>
                      <a:pPr algn="ctr"/>
                      <a:r>
                        <a:rPr lang="en-IN" sz="1400" dirty="0">
                          <a:latin typeface="Times New Roman" panose="02020603050405020304" pitchFamily="18" charset="0"/>
                          <a:cs typeface="Times New Roman" panose="02020603050405020304" pitchFamily="18" charset="0"/>
                        </a:rPr>
                        <a:t>[Ozturk et al,.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DarkCovidNet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87.02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89.96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87.37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1769407"/>
                  </a:ext>
                </a:extLst>
              </a:tr>
              <a:tr h="574209">
                <a:tc>
                  <a:txBody>
                    <a:bodyPr/>
                    <a:lstStyle/>
                    <a:p>
                      <a:pPr algn="ctr"/>
                      <a:r>
                        <a:rPr lang="en-IN" sz="1400" dirty="0">
                          <a:latin typeface="Times New Roman" panose="02020603050405020304" pitchFamily="18" charset="0"/>
                          <a:cs typeface="Times New Roman" panose="02020603050405020304" pitchFamily="18" charset="0"/>
                        </a:rPr>
                        <a:t>[Torman et al.,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CapsNet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84.22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84.22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84.61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latin typeface="Times New Roman" panose="02020603050405020304" pitchFamily="18" charset="0"/>
                          <a:cs typeface="Times New Roman" panose="02020603050405020304" pitchFamily="18" charset="0"/>
                        </a:rPr>
                        <a:t>84.21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3178669"/>
                  </a:ext>
                </a:extLst>
              </a:tr>
            </a:tbl>
          </a:graphicData>
        </a:graphic>
      </p:graphicFrame>
    </p:spTree>
    <p:extLst>
      <p:ext uri="{BB962C8B-B14F-4D97-AF65-F5344CB8AC3E}">
        <p14:creationId xmlns:p14="http://schemas.microsoft.com/office/powerpoint/2010/main" val="3009159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TIME LINE</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graphicFrame>
        <p:nvGraphicFramePr>
          <p:cNvPr id="10" name="Table 9">
            <a:extLst>
              <a:ext uri="{FF2B5EF4-FFF2-40B4-BE49-F238E27FC236}">
                <a16:creationId xmlns:a16="http://schemas.microsoft.com/office/drawing/2014/main" id="{8E130FA9-9682-4FC0-84C0-A1E096695F9C}"/>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296258786"/>
              </p:ext>
            </p:extLst>
          </p:nvPr>
        </p:nvGraphicFramePr>
        <p:xfrm>
          <a:off x="779928" y="1844824"/>
          <a:ext cx="10874424" cy="3840480"/>
        </p:xfrm>
        <a:graphic>
          <a:graphicData uri="http://schemas.openxmlformats.org/drawingml/2006/table">
            <a:tbl>
              <a:tblPr firstRow="1" bandRow="1">
                <a:tableStyleId>{B301B821-A1FF-4177-AEE7-76D212191A09}</a:tableStyleId>
              </a:tblPr>
              <a:tblGrid>
                <a:gridCol w="2718606">
                  <a:extLst>
                    <a:ext uri="{9D8B030D-6E8A-4147-A177-3AD203B41FA5}">
                      <a16:colId xmlns:a16="http://schemas.microsoft.com/office/drawing/2014/main" val="3698606507"/>
                    </a:ext>
                  </a:extLst>
                </a:gridCol>
                <a:gridCol w="2718606">
                  <a:extLst>
                    <a:ext uri="{9D8B030D-6E8A-4147-A177-3AD203B41FA5}">
                      <a16:colId xmlns:a16="http://schemas.microsoft.com/office/drawing/2014/main" val="4203379421"/>
                    </a:ext>
                  </a:extLst>
                </a:gridCol>
                <a:gridCol w="2718606">
                  <a:extLst>
                    <a:ext uri="{9D8B030D-6E8A-4147-A177-3AD203B41FA5}">
                      <a16:colId xmlns:a16="http://schemas.microsoft.com/office/drawing/2014/main" val="1923939207"/>
                    </a:ext>
                  </a:extLst>
                </a:gridCol>
                <a:gridCol w="2718606">
                  <a:extLst>
                    <a:ext uri="{9D8B030D-6E8A-4147-A177-3AD203B41FA5}">
                      <a16:colId xmlns:a16="http://schemas.microsoft.com/office/drawing/2014/main" val="4275484518"/>
                    </a:ext>
                  </a:extLst>
                </a:gridCol>
              </a:tblGrid>
              <a:tr h="640080">
                <a:tc>
                  <a:txBody>
                    <a:bodyPr/>
                    <a:lstStyle/>
                    <a:p>
                      <a:pPr algn="ctr"/>
                      <a:r>
                        <a:rPr lang="en-IN" sz="1400" dirty="0">
                          <a:latin typeface="Times New Roman" panose="02020603050405020304" pitchFamily="18" charset="0"/>
                          <a:cs typeface="Times New Roman" panose="02020603050405020304" pitchFamily="18" charset="0"/>
                        </a:rPr>
                        <a:t> WORK </a:t>
                      </a:r>
                    </a:p>
                  </a:txBody>
                  <a:tcPr/>
                </a:tc>
                <a:tc>
                  <a:txBody>
                    <a:bodyPr/>
                    <a:lstStyle/>
                    <a:p>
                      <a:pPr algn="ctr"/>
                      <a:r>
                        <a:rPr lang="en-IN" sz="1400" dirty="0">
                          <a:latin typeface="Times New Roman" panose="02020603050405020304" pitchFamily="18" charset="0"/>
                          <a:cs typeface="Times New Roman" panose="02020603050405020304" pitchFamily="18" charset="0"/>
                        </a:rPr>
                        <a:t>DESCRIPTION</a:t>
                      </a:r>
                    </a:p>
                  </a:txBody>
                  <a:tcPr/>
                </a:tc>
                <a:tc>
                  <a:txBody>
                    <a:bodyPr/>
                    <a:lstStyle/>
                    <a:p>
                      <a:pPr algn="ctr"/>
                      <a:r>
                        <a:rPr lang="en-IN" sz="1400" dirty="0">
                          <a:latin typeface="Times New Roman" panose="02020603050405020304" pitchFamily="18" charset="0"/>
                          <a:cs typeface="Times New Roman" panose="02020603050405020304" pitchFamily="18" charset="0"/>
                        </a:rPr>
                        <a:t> TIME</a:t>
                      </a:r>
                    </a:p>
                  </a:txBody>
                  <a:tcPr/>
                </a:tc>
                <a:tc>
                  <a:txBody>
                    <a:bodyPr/>
                    <a:lstStyle/>
                    <a:p>
                      <a:pPr algn="ctr"/>
                      <a:r>
                        <a:rPr lang="en-IN" sz="1400" dirty="0">
                          <a:latin typeface="Times New Roman" panose="02020603050405020304" pitchFamily="18" charset="0"/>
                          <a:cs typeface="Times New Roman" panose="02020603050405020304" pitchFamily="18" charset="0"/>
                        </a:rPr>
                        <a:t>PROGRESS</a:t>
                      </a:r>
                    </a:p>
                  </a:txBody>
                  <a:tcPr/>
                </a:tc>
                <a:extLst>
                  <a:ext uri="{0D108BD9-81ED-4DB2-BD59-A6C34878D82A}">
                    <a16:rowId xmlns:a16="http://schemas.microsoft.com/office/drawing/2014/main" val="128721535"/>
                  </a:ext>
                </a:extLst>
              </a:tr>
              <a:tr h="640080">
                <a:tc>
                  <a:txBody>
                    <a:bodyPr/>
                    <a:lstStyle/>
                    <a:p>
                      <a:pPr algn="ctr"/>
                      <a:r>
                        <a:rPr lang="en-IN" sz="1400" dirty="0">
                          <a:latin typeface="Times New Roman" panose="02020603050405020304" pitchFamily="18" charset="0"/>
                          <a:cs typeface="Times New Roman" panose="02020603050405020304" pitchFamily="18" charset="0"/>
                        </a:rPr>
                        <a:t>Team members selection</a:t>
                      </a:r>
                    </a:p>
                  </a:txBody>
                  <a:tcPr/>
                </a:tc>
                <a:tc>
                  <a:txBody>
                    <a:bodyPr/>
                    <a:lstStyle/>
                    <a:p>
                      <a:pPr algn="ctr"/>
                      <a:r>
                        <a:rPr lang="en-IN" sz="1400" dirty="0">
                          <a:latin typeface="Times New Roman" panose="02020603050405020304" pitchFamily="18" charset="0"/>
                          <a:cs typeface="Times New Roman" panose="02020603050405020304" pitchFamily="18" charset="0"/>
                        </a:rPr>
                        <a:t>Selecting 4 members for our project</a:t>
                      </a:r>
                    </a:p>
                  </a:txBody>
                  <a:tcPr/>
                </a:tc>
                <a:tc>
                  <a:txBody>
                    <a:bodyPr/>
                    <a:lstStyle/>
                    <a:p>
                      <a:pPr algn="ctr"/>
                      <a:r>
                        <a:rPr lang="en-IN" sz="1400" dirty="0">
                          <a:latin typeface="Times New Roman" panose="02020603050405020304" pitchFamily="18" charset="0"/>
                          <a:cs typeface="Times New Roman" panose="02020603050405020304" pitchFamily="18" charset="0"/>
                        </a:rPr>
                        <a:t>    2 days</a:t>
                      </a:r>
                    </a:p>
                  </a:txBody>
                  <a:tcPr/>
                </a:tc>
                <a:tc>
                  <a:txBody>
                    <a:bodyPr/>
                    <a:lstStyle/>
                    <a:p>
                      <a:pPr algn="ctr"/>
                      <a:r>
                        <a:rPr lang="en-IN" sz="1400" dirty="0">
                          <a:latin typeface="Times New Roman" panose="02020603050405020304" pitchFamily="18" charset="0"/>
                          <a:cs typeface="Times New Roman" panose="02020603050405020304" pitchFamily="18" charset="0"/>
                        </a:rPr>
                        <a:t>  Completed</a:t>
                      </a:r>
                    </a:p>
                  </a:txBody>
                  <a:tcPr/>
                </a:tc>
                <a:extLst>
                  <a:ext uri="{0D108BD9-81ED-4DB2-BD59-A6C34878D82A}">
                    <a16:rowId xmlns:a16="http://schemas.microsoft.com/office/drawing/2014/main" val="3371810757"/>
                  </a:ext>
                </a:extLst>
              </a:tr>
              <a:tr h="640080">
                <a:tc>
                  <a:txBody>
                    <a:bodyPr/>
                    <a:lstStyle/>
                    <a:p>
                      <a:pPr algn="ctr"/>
                      <a:r>
                        <a:rPr lang="en-IN" sz="1400" dirty="0">
                          <a:latin typeface="Times New Roman" panose="02020603050405020304" pitchFamily="18" charset="0"/>
                          <a:cs typeface="Times New Roman" panose="02020603050405020304" pitchFamily="18" charset="0"/>
                        </a:rPr>
                        <a:t>Project topic selection</a:t>
                      </a:r>
                    </a:p>
                  </a:txBody>
                  <a:tcPr/>
                </a:tc>
                <a:tc>
                  <a:txBody>
                    <a:bodyPr/>
                    <a:lstStyle/>
                    <a:p>
                      <a:pPr algn="ctr"/>
                      <a:r>
                        <a:rPr lang="en-IN" sz="1400" dirty="0">
                          <a:latin typeface="Times New Roman" panose="02020603050405020304" pitchFamily="18" charset="0"/>
                          <a:cs typeface="Times New Roman" panose="02020603050405020304" pitchFamily="18" charset="0"/>
                        </a:rPr>
                        <a:t>Finalised the topic </a:t>
                      </a:r>
                    </a:p>
                  </a:txBody>
                  <a:tcPr/>
                </a:tc>
                <a:tc>
                  <a:txBody>
                    <a:bodyPr/>
                    <a:lstStyle/>
                    <a:p>
                      <a:pPr algn="ctr"/>
                      <a:r>
                        <a:rPr lang="en-IN" sz="1400" dirty="0">
                          <a:latin typeface="Times New Roman" panose="02020603050405020304" pitchFamily="18" charset="0"/>
                          <a:cs typeface="Times New Roman" panose="02020603050405020304" pitchFamily="18" charset="0"/>
                        </a:rPr>
                        <a:t>   1 days </a:t>
                      </a:r>
                    </a:p>
                  </a:txBody>
                  <a:tcPr/>
                </a:tc>
                <a:tc>
                  <a:txBody>
                    <a:bodyPr/>
                    <a:lstStyle/>
                    <a:p>
                      <a:pPr algn="ctr"/>
                      <a:r>
                        <a:rPr lang="en-IN" sz="1400" dirty="0">
                          <a:latin typeface="Times New Roman" panose="02020603050405020304" pitchFamily="18" charset="0"/>
                          <a:cs typeface="Times New Roman" panose="02020603050405020304" pitchFamily="18" charset="0"/>
                        </a:rPr>
                        <a:t>  Completed</a:t>
                      </a:r>
                    </a:p>
                  </a:txBody>
                  <a:tcPr/>
                </a:tc>
                <a:extLst>
                  <a:ext uri="{0D108BD9-81ED-4DB2-BD59-A6C34878D82A}">
                    <a16:rowId xmlns:a16="http://schemas.microsoft.com/office/drawing/2014/main" val="3690639679"/>
                  </a:ext>
                </a:extLst>
              </a:tr>
              <a:tr h="640080">
                <a:tc>
                  <a:txBody>
                    <a:bodyPr/>
                    <a:lstStyle/>
                    <a:p>
                      <a:pPr algn="ctr"/>
                      <a:r>
                        <a:rPr lang="en-IN" sz="1400" dirty="0">
                          <a:latin typeface="Times New Roman" panose="02020603050405020304" pitchFamily="18" charset="0"/>
                          <a:cs typeface="Times New Roman" panose="02020603050405020304" pitchFamily="18" charset="0"/>
                        </a:rPr>
                        <a:t>Setting up the working environment and data collection</a:t>
                      </a:r>
                    </a:p>
                  </a:txBody>
                  <a:tcPr/>
                </a:tc>
                <a:tc>
                  <a:txBody>
                    <a:bodyPr/>
                    <a:lstStyle/>
                    <a:p>
                      <a:pPr algn="ctr"/>
                      <a:r>
                        <a:rPr lang="en-IN" sz="1400" dirty="0">
                          <a:latin typeface="Times New Roman" panose="02020603050405020304" pitchFamily="18" charset="0"/>
                          <a:cs typeface="Times New Roman" panose="02020603050405020304" pitchFamily="18" charset="0"/>
                        </a:rPr>
                        <a:t>Google colab and </a:t>
                      </a:r>
                      <a:r>
                        <a:rPr lang="en-IN" sz="1400" dirty="0" err="1">
                          <a:latin typeface="Times New Roman" panose="02020603050405020304" pitchFamily="18" charset="0"/>
                          <a:cs typeface="Times New Roman" panose="02020603050405020304" pitchFamily="18" charset="0"/>
                        </a:rPr>
                        <a:t>jupyter</a:t>
                      </a:r>
                      <a:r>
                        <a:rPr lang="en-IN" sz="1400" dirty="0">
                          <a:latin typeface="Times New Roman" panose="02020603050405020304" pitchFamily="18" charset="0"/>
                          <a:cs typeface="Times New Roman" panose="02020603050405020304" pitchFamily="18" charset="0"/>
                        </a:rPr>
                        <a:t> setting and data from covid repository</a:t>
                      </a:r>
                    </a:p>
                  </a:txBody>
                  <a:tcPr/>
                </a:tc>
                <a:tc>
                  <a:txBody>
                    <a:bodyPr/>
                    <a:lstStyle/>
                    <a:p>
                      <a:pPr algn="ctr"/>
                      <a:r>
                        <a:rPr lang="en-IN" sz="1400" dirty="0">
                          <a:latin typeface="Times New Roman" panose="02020603050405020304" pitchFamily="18" charset="0"/>
                          <a:cs typeface="Times New Roman" panose="02020603050405020304" pitchFamily="18" charset="0"/>
                        </a:rPr>
                        <a:t>   2 days</a:t>
                      </a:r>
                    </a:p>
                  </a:txBody>
                  <a:tcPr/>
                </a:tc>
                <a:tc>
                  <a:txBody>
                    <a:bodyPr/>
                    <a:lstStyle/>
                    <a:p>
                      <a:pPr algn="ctr"/>
                      <a:r>
                        <a:rPr lang="en-IN" sz="1400" dirty="0">
                          <a:latin typeface="Times New Roman" panose="02020603050405020304" pitchFamily="18" charset="0"/>
                          <a:cs typeface="Times New Roman" panose="02020603050405020304" pitchFamily="18" charset="0"/>
                        </a:rPr>
                        <a:t>  Completed</a:t>
                      </a:r>
                    </a:p>
                  </a:txBody>
                  <a:tcPr/>
                </a:tc>
                <a:extLst>
                  <a:ext uri="{0D108BD9-81ED-4DB2-BD59-A6C34878D82A}">
                    <a16:rowId xmlns:a16="http://schemas.microsoft.com/office/drawing/2014/main" val="544187532"/>
                  </a:ext>
                </a:extLst>
              </a:tr>
              <a:tr h="640080">
                <a:tc>
                  <a:txBody>
                    <a:bodyPr/>
                    <a:lstStyle/>
                    <a:p>
                      <a:pPr algn="ctr"/>
                      <a:r>
                        <a:rPr lang="en-IN" sz="1400" dirty="0">
                          <a:latin typeface="Times New Roman" panose="02020603050405020304" pitchFamily="18" charset="0"/>
                          <a:cs typeface="Times New Roman" panose="02020603050405020304" pitchFamily="18" charset="0"/>
                        </a:rPr>
                        <a:t>Coding Implementation</a:t>
                      </a:r>
                    </a:p>
                  </a:txBody>
                  <a:tcPr/>
                </a:tc>
                <a:tc>
                  <a:txBody>
                    <a:bodyPr/>
                    <a:lstStyle/>
                    <a:p>
                      <a:pPr algn="ctr"/>
                      <a:r>
                        <a:rPr lang="en-IN" sz="1400" dirty="0">
                          <a:latin typeface="Times New Roman" panose="02020603050405020304" pitchFamily="18" charset="0"/>
                          <a:cs typeface="Times New Roman" panose="02020603050405020304" pitchFamily="18" charset="0"/>
                        </a:rPr>
                        <a:t>Tested the model and it’s accuracy  </a:t>
                      </a:r>
                    </a:p>
                  </a:txBody>
                  <a:tcPr/>
                </a:tc>
                <a:tc>
                  <a:txBody>
                    <a:bodyPr/>
                    <a:lstStyle/>
                    <a:p>
                      <a:pPr algn="ctr"/>
                      <a:r>
                        <a:rPr lang="en-IN" sz="1400" dirty="0">
                          <a:latin typeface="Times New Roman" panose="02020603050405020304" pitchFamily="18" charset="0"/>
                          <a:cs typeface="Times New Roman" panose="02020603050405020304" pitchFamily="18" charset="0"/>
                        </a:rPr>
                        <a:t>   4 -5 weeks</a:t>
                      </a:r>
                    </a:p>
                  </a:txBody>
                  <a:tcPr/>
                </a:tc>
                <a:tc>
                  <a:txBody>
                    <a:bodyPr/>
                    <a:lstStyle/>
                    <a:p>
                      <a:pPr algn="ctr"/>
                      <a:r>
                        <a:rPr lang="en-IN" sz="1400" dirty="0">
                          <a:latin typeface="Times New Roman" panose="02020603050405020304" pitchFamily="18" charset="0"/>
                          <a:cs typeface="Times New Roman" panose="02020603050405020304" pitchFamily="18" charset="0"/>
                        </a:rPr>
                        <a:t>  Completed</a:t>
                      </a:r>
                    </a:p>
                  </a:txBody>
                  <a:tcPr/>
                </a:tc>
                <a:extLst>
                  <a:ext uri="{0D108BD9-81ED-4DB2-BD59-A6C34878D82A}">
                    <a16:rowId xmlns:a16="http://schemas.microsoft.com/office/drawing/2014/main" val="3949568112"/>
                  </a:ext>
                </a:extLst>
              </a:tr>
              <a:tr h="640080">
                <a:tc>
                  <a:txBody>
                    <a:bodyPr/>
                    <a:lstStyle/>
                    <a:p>
                      <a:pPr algn="ctr"/>
                      <a:r>
                        <a:rPr lang="en-IN" sz="1400" dirty="0">
                          <a:latin typeface="Times New Roman" panose="02020603050405020304" pitchFamily="18" charset="0"/>
                          <a:cs typeface="Times New Roman" panose="02020603050405020304" pitchFamily="18" charset="0"/>
                        </a:rPr>
                        <a:t>Documentation making</a:t>
                      </a:r>
                    </a:p>
                  </a:txBody>
                  <a:tcPr/>
                </a:tc>
                <a:tc>
                  <a:txBody>
                    <a:bodyPr/>
                    <a:lstStyle/>
                    <a:p>
                      <a:pPr algn="ctr"/>
                      <a:r>
                        <a:rPr lang="en-IN" sz="1400" dirty="0">
                          <a:latin typeface="Times New Roman" panose="02020603050405020304" pitchFamily="18" charset="0"/>
                          <a:cs typeface="Times New Roman" panose="02020603050405020304" pitchFamily="18" charset="0"/>
                        </a:rPr>
                        <a:t>Report in over leaf and ppt making </a:t>
                      </a:r>
                    </a:p>
                  </a:txBody>
                  <a:tcPr/>
                </a:tc>
                <a:tc>
                  <a:txBody>
                    <a:bodyPr/>
                    <a:lstStyle/>
                    <a:p>
                      <a:pPr algn="ctr"/>
                      <a:r>
                        <a:rPr lang="en-IN" sz="1400" dirty="0">
                          <a:latin typeface="Times New Roman" panose="02020603050405020304" pitchFamily="18" charset="0"/>
                          <a:cs typeface="Times New Roman" panose="02020603050405020304" pitchFamily="18" charset="0"/>
                        </a:rPr>
                        <a:t> 4-8 days</a:t>
                      </a:r>
                    </a:p>
                  </a:txBody>
                  <a:tcPr/>
                </a:tc>
                <a:tc>
                  <a:txBody>
                    <a:bodyPr/>
                    <a:lstStyle/>
                    <a:p>
                      <a:pPr algn="ctr"/>
                      <a:r>
                        <a:rPr lang="en-IN" sz="1400" dirty="0">
                          <a:latin typeface="Times New Roman" panose="02020603050405020304" pitchFamily="18" charset="0"/>
                          <a:cs typeface="Times New Roman" panose="02020603050405020304" pitchFamily="18" charset="0"/>
                        </a:rPr>
                        <a:t>  Completed</a:t>
                      </a:r>
                    </a:p>
                  </a:txBody>
                  <a:tcPr/>
                </a:tc>
                <a:extLst>
                  <a:ext uri="{0D108BD9-81ED-4DB2-BD59-A6C34878D82A}">
                    <a16:rowId xmlns:a16="http://schemas.microsoft.com/office/drawing/2014/main" val="2612991029"/>
                  </a:ext>
                </a:extLst>
              </a:tr>
            </a:tbl>
          </a:graphicData>
        </a:graphic>
      </p:graphicFrame>
    </p:spTree>
    <p:extLst>
      <p:ext uri="{BB962C8B-B14F-4D97-AF65-F5344CB8AC3E}">
        <p14:creationId xmlns:p14="http://schemas.microsoft.com/office/powerpoint/2010/main" val="60229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2693BEF-E47D-A2B0-0563-6CFAB5E6A1CF}"/>
              </a:ext>
            </a:extLst>
          </p:cNvPr>
          <p:cNvPicPr>
            <a:picLocks noGrp="1" noChangeAspect="1"/>
          </p:cNvPicPr>
          <p:nvPr>
            <p:ph type="pic" sz="quarter" idx="15"/>
          </p:nvPr>
        </p:nvPicPr>
        <p:blipFill>
          <a:blip r:embed="rId3"/>
          <a:srcRect l="15752" r="15752"/>
          <a:stretch>
            <a:fillRect/>
          </a:stretch>
        </p:blipFill>
        <p:spPr/>
      </p:pic>
      <p:sp>
        <p:nvSpPr>
          <p:cNvPr id="74" name="Text Placeholder 73">
            <a:extLst>
              <a:ext uri="{FF2B5EF4-FFF2-40B4-BE49-F238E27FC236}">
                <a16:creationId xmlns:a16="http://schemas.microsoft.com/office/drawing/2014/main" id="{C20719F7-6849-4C36-ACDB-C1AE2AAC74AD}"/>
              </a:ext>
              <a:ext uri="{C183D7F6-B498-43B3-948B-1728B52AA6E4}">
                <adec:decorative xmlns:adec="http://schemas.microsoft.com/office/drawing/2017/decorative" val="1"/>
              </a:ext>
            </a:extLst>
          </p:cNvPr>
          <p:cNvSpPr>
            <a:spLocks noGrp="1"/>
          </p:cNvSpPr>
          <p:nvPr>
            <p:ph type="body" sz="quarter" idx="12"/>
          </p:nvPr>
        </p:nvSpPr>
        <p:spPr>
          <a:xfrm>
            <a:off x="6629400" y="304800"/>
            <a:ext cx="4648200" cy="6248400"/>
          </a:xfrm>
        </p:spPr>
        <p:txBody>
          <a:bodyPr/>
          <a:lstStyle/>
          <a:p>
            <a:endParaRPr lang="en-US" dirty="0"/>
          </a:p>
        </p:txBody>
      </p:sp>
      <p:sp>
        <p:nvSpPr>
          <p:cNvPr id="75" name="Text Placeholder 74">
            <a:extLst>
              <a:ext uri="{FF2B5EF4-FFF2-40B4-BE49-F238E27FC236}">
                <a16:creationId xmlns:a16="http://schemas.microsoft.com/office/drawing/2014/main" id="{6488F643-327C-4A41-9703-B4932AF5A2C9}"/>
              </a:ext>
              <a:ext uri="{C183D7F6-B498-43B3-948B-1728B52AA6E4}">
                <adec:decorative xmlns:adec="http://schemas.microsoft.com/office/drawing/2017/decorative" val="1"/>
              </a:ext>
            </a:extLst>
          </p:cNvPr>
          <p:cNvSpPr>
            <a:spLocks noGrp="1"/>
          </p:cNvSpPr>
          <p:nvPr>
            <p:ph type="body" sz="quarter" idx="13"/>
          </p:nvPr>
        </p:nvSpPr>
        <p:spPr>
          <a:xfrm rot="16200000">
            <a:off x="6123748" y="4717779"/>
            <a:ext cx="1219200" cy="225818"/>
          </a:xfrm>
        </p:spPr>
        <p:txBody>
          <a:bodyPr>
            <a:normAutofit fontScale="55000" lnSpcReduction="20000"/>
          </a:bodyPr>
          <a:lstStyle/>
          <a:p>
            <a:endParaRPr lang="en-US" dirty="0"/>
          </a:p>
        </p:txBody>
      </p:sp>
      <p:sp>
        <p:nvSpPr>
          <p:cNvPr id="76" name="Text Placeholder 75">
            <a:extLst>
              <a:ext uri="{FF2B5EF4-FFF2-40B4-BE49-F238E27FC236}">
                <a16:creationId xmlns:a16="http://schemas.microsoft.com/office/drawing/2014/main" id="{8EE4272D-3A75-4E40-B1D6-C8D1636AB572}"/>
              </a:ext>
              <a:ext uri="{C183D7F6-B498-43B3-948B-1728B52AA6E4}">
                <adec:decorative xmlns:adec="http://schemas.microsoft.com/office/drawing/2017/decorative" val="1"/>
              </a:ext>
            </a:extLst>
          </p:cNvPr>
          <p:cNvSpPr>
            <a:spLocks noGrp="1"/>
          </p:cNvSpPr>
          <p:nvPr>
            <p:ph type="body" sz="quarter" idx="14"/>
          </p:nvPr>
        </p:nvSpPr>
        <p:spPr>
          <a:xfrm rot="16200000">
            <a:off x="10553639" y="4717779"/>
            <a:ext cx="1219200" cy="225818"/>
          </a:xfrm>
        </p:spPr>
        <p:txBody>
          <a:bodyPr>
            <a:normAutofit fontScale="55000" lnSpcReduction="20000"/>
          </a:bodyPr>
          <a:lstStyle/>
          <a:p>
            <a:endParaRPr lang="en-US" dirty="0"/>
          </a:p>
        </p:txBody>
      </p:sp>
      <p:sp>
        <p:nvSpPr>
          <p:cNvPr id="13" name="Content Placeholder 2">
            <a:extLst>
              <a:ext uri="{FF2B5EF4-FFF2-40B4-BE49-F238E27FC236}">
                <a16:creationId xmlns:a16="http://schemas.microsoft.com/office/drawing/2014/main" id="{E739C417-8B54-5605-9365-DABB9B83C1ED}"/>
              </a:ext>
            </a:extLst>
          </p:cNvPr>
          <p:cNvSpPr>
            <a:spLocks noGrp="1"/>
          </p:cNvSpPr>
          <p:nvPr/>
        </p:nvSpPr>
        <p:spPr>
          <a:xfrm>
            <a:off x="7364412" y="1235117"/>
            <a:ext cx="4878062" cy="5395878"/>
          </a:xfrm>
          <a:prstGeom prst="rect">
            <a:avLst/>
          </a:prstGeom>
          <a:noFill/>
          <a:ln w="9525">
            <a:noFill/>
          </a:ln>
        </p:spPr>
        <p:txBody>
          <a:bodyPr>
            <a:normAutofit fontScale="95000"/>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342900" indent="-342900"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TEAM MEMBERS</a:t>
            </a:r>
          </a:p>
          <a:p>
            <a:pPr marL="342900" indent="-342900"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INTRODUCTION</a:t>
            </a:r>
          </a:p>
          <a:p>
            <a:pPr marL="342900" indent="-342900"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OBJECTIVE</a:t>
            </a:r>
          </a:p>
          <a:p>
            <a:pPr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BLOCK DIAGRAM</a:t>
            </a:r>
          </a:p>
          <a:p>
            <a:pPr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WORK FLOW </a:t>
            </a:r>
          </a:p>
          <a:p>
            <a:pPr marL="342900" indent="-342900"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SOFTWARE USED</a:t>
            </a:r>
          </a:p>
          <a:p>
            <a:pPr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DATASET DESCRIPTION </a:t>
            </a:r>
          </a:p>
          <a:p>
            <a:pPr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CODING IMPLEMENTATION</a:t>
            </a:r>
          </a:p>
          <a:p>
            <a:pPr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RESULT AND DISCUSSION</a:t>
            </a:r>
          </a:p>
          <a:p>
            <a:pPr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REFERENCES</a:t>
            </a:r>
          </a:p>
          <a:p>
            <a:pPr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COMPARITIVE ANALYSIS</a:t>
            </a:r>
          </a:p>
          <a:p>
            <a:pPr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TIMELINE</a:t>
            </a:r>
          </a:p>
          <a:p>
            <a:pPr marL="342900" indent="-342900"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POSTER</a:t>
            </a:r>
          </a:p>
          <a:p>
            <a:pPr marL="342900" indent="-342900" algn="just">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PHOTO GALLERY</a:t>
            </a:r>
          </a:p>
          <a:p>
            <a:pPr marL="342900" indent="-342900" algn="just">
              <a:buFont typeface="Wingdings" panose="05000000000000000000" pitchFamily="2" charset="2"/>
              <a:buChar char="Ø"/>
            </a:pPr>
            <a:endParaRPr lang="en-US" sz="23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3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300" b="1" dirty="0">
              <a:latin typeface="Times New Roman" panose="02020603050405020304" pitchFamily="18" charset="0"/>
              <a:cs typeface="Times New Roman" panose="02020603050405020304" pitchFamily="18" charset="0"/>
            </a:endParaRPr>
          </a:p>
          <a:p>
            <a:pPr algn="just"/>
            <a:endParaRPr lang="en-US" b="1" dirty="0">
              <a:latin typeface="SHREE-ENG-0010" pitchFamily="2" charset="0"/>
            </a:endParaRPr>
          </a:p>
          <a:p>
            <a:endParaRPr lang="en-US" dirty="0"/>
          </a:p>
          <a:p>
            <a:endParaRPr lang="en-US" dirty="0"/>
          </a:p>
        </p:txBody>
      </p:sp>
      <p:graphicFrame>
        <p:nvGraphicFramePr>
          <p:cNvPr id="14" name="Chart 13" descr="chart">
            <a:extLst>
              <a:ext uri="{FF2B5EF4-FFF2-40B4-BE49-F238E27FC236}">
                <a16:creationId xmlns:a16="http://schemas.microsoft.com/office/drawing/2014/main" id="{A91E2456-B579-61FA-0874-896602AF7F6A}"/>
              </a:ext>
            </a:extLst>
          </p:cNvPr>
          <p:cNvGraphicFramePr/>
          <p:nvPr>
            <p:extLst>
              <p:ext uri="{D42A27DB-BD31-4B8C-83A1-F6EECF244321}">
                <p14:modId xmlns:p14="http://schemas.microsoft.com/office/powerpoint/2010/main" val="1028347013"/>
              </p:ext>
            </p:extLst>
          </p:nvPr>
        </p:nvGraphicFramePr>
        <p:xfrm>
          <a:off x="1796188" y="1700808"/>
          <a:ext cx="2795269" cy="223224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37AAD26E-9ED6-93F3-0038-7042A64B7D68}"/>
              </a:ext>
            </a:extLst>
          </p:cNvPr>
          <p:cNvSpPr txBox="1"/>
          <p:nvPr/>
        </p:nvSpPr>
        <p:spPr>
          <a:xfrm>
            <a:off x="7608168" y="373868"/>
            <a:ext cx="2929508" cy="553998"/>
          </a:xfrm>
          <a:prstGeom prst="rect">
            <a:avLst/>
          </a:prstGeom>
          <a:noFill/>
        </p:spPr>
        <p:txBody>
          <a:bodyPr wrap="square" rtlCol="0">
            <a:spAutoFit/>
          </a:bodyPr>
          <a:lstStyle/>
          <a:p>
            <a:pPr marL="0" indent="0">
              <a:buNone/>
            </a:pPr>
            <a:r>
              <a:rPr lang="en-US" sz="3000" b="1" u="sng"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320284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POSTER</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0C070C57-2B95-ADD0-ED2E-86D3517F7A63}"/>
              </a:ext>
            </a:extLst>
          </p:cNvPr>
          <p:cNvPicPr>
            <a:picLocks noChangeAspect="1"/>
          </p:cNvPicPr>
          <p:nvPr/>
        </p:nvPicPr>
        <p:blipFill>
          <a:blip r:embed="rId3"/>
          <a:stretch>
            <a:fillRect/>
          </a:stretch>
        </p:blipFill>
        <p:spPr>
          <a:xfrm>
            <a:off x="2855640" y="562497"/>
            <a:ext cx="8498160" cy="5967282"/>
          </a:xfrm>
          <a:prstGeom prst="rect">
            <a:avLst/>
          </a:prstGeom>
        </p:spPr>
      </p:pic>
    </p:spTree>
    <p:extLst>
      <p:ext uri="{BB962C8B-B14F-4D97-AF65-F5344CB8AC3E}">
        <p14:creationId xmlns:p14="http://schemas.microsoft.com/office/powerpoint/2010/main" val="3299666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B6AE44DA-1049-EE27-5E83-21777381D8CB}"/>
              </a:ext>
            </a:extLst>
          </p:cNvPr>
          <p:cNvPicPr>
            <a:picLocks noGrp="1" noChangeAspect="1"/>
          </p:cNvPicPr>
          <p:nvPr>
            <p:ph type="pic" sz="quarter" idx="17"/>
          </p:nvPr>
        </p:nvPicPr>
        <p:blipFill>
          <a:blip r:embed="rId3"/>
          <a:srcRect t="26029" b="26029"/>
          <a:stretch>
            <a:fillRect/>
          </a:stretch>
        </p:blipFill>
        <p:spPr/>
      </p:pic>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pPr algn="ctr"/>
            <a:r>
              <a:rPr lang="en-US" sz="8800" dirty="0"/>
              <a:t>THANK YOU </a:t>
            </a:r>
          </a:p>
        </p:txBody>
      </p:sp>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p:txBody>
          <a:bodyPr/>
          <a:lstStyle/>
          <a:p>
            <a:endParaRPr lang="en-US" dirty="0"/>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Content Placeholder 10">
            <a:extLst>
              <a:ext uri="{FF2B5EF4-FFF2-40B4-BE49-F238E27FC236}">
                <a16:creationId xmlns:a16="http://schemas.microsoft.com/office/drawing/2014/main" id="{140FEEF4-8BDF-1E51-4EA4-925EB3B44076}"/>
              </a:ext>
            </a:extLst>
          </p:cNvPr>
          <p:cNvPicPr>
            <a:picLocks noGrp="1" noChangeAspect="1"/>
          </p:cNvPicPr>
          <p:nvPr>
            <p:ph sz="quarter" idx="19"/>
          </p:nvPr>
        </p:nvPicPr>
        <p:blipFill>
          <a:blip r:embed="rId4">
            <a:extLst>
              <a:ext uri="{837473B0-CC2E-450A-ABE3-18F120FF3D39}">
                <a1611:picAttrSrcUrl xmlns:a1611="http://schemas.microsoft.com/office/drawing/2016/11/main" r:id="rId5"/>
              </a:ext>
            </a:extLst>
          </a:blip>
          <a:stretch>
            <a:fillRect/>
          </a:stretch>
        </p:blipFill>
        <p:spPr>
          <a:xfrm>
            <a:off x="7414471" y="2492896"/>
            <a:ext cx="4038600" cy="3263816"/>
          </a:xfrm>
        </p:spPr>
      </p:pic>
    </p:spTree>
    <p:extLst>
      <p:ext uri="{BB962C8B-B14F-4D97-AF65-F5344CB8AC3E}">
        <p14:creationId xmlns:p14="http://schemas.microsoft.com/office/powerpoint/2010/main" val="295620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11670C9-7A12-431E-92B2-050F2389D775}"/>
              </a:ext>
            </a:extLst>
          </p:cNvPr>
          <p:cNvSpPr>
            <a:spLocks noGrp="1"/>
          </p:cNvSpPr>
          <p:nvPr>
            <p:ph type="title"/>
          </p:nvPr>
        </p:nvSpPr>
        <p:spPr/>
        <p:txBody>
          <a:bodyPr>
            <a:normAutofit/>
          </a:bodyPr>
          <a:lstStyle/>
          <a:p>
            <a:r>
              <a:rPr lang="en-US" sz="3500" dirty="0">
                <a:latin typeface="Times New Roman" panose="02020603050405020304" pitchFamily="18" charset="0"/>
                <a:cs typeface="Times New Roman" panose="02020603050405020304" pitchFamily="18" charset="0"/>
              </a:rPr>
              <a:t>TEAM MEMBERS</a:t>
            </a:r>
          </a:p>
        </p:txBody>
      </p:sp>
      <p:sp>
        <p:nvSpPr>
          <p:cNvPr id="3" name="Slide Number Placeholder 2">
            <a:extLst>
              <a:ext uri="{FF2B5EF4-FFF2-40B4-BE49-F238E27FC236}">
                <a16:creationId xmlns:a16="http://schemas.microsoft.com/office/drawing/2014/main" id="{A2D9EB77-3854-428A-99DF-5F6FB999E4A3}"/>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61" name="Text Placeholder 60">
            <a:extLst>
              <a:ext uri="{FF2B5EF4-FFF2-40B4-BE49-F238E27FC236}">
                <a16:creationId xmlns:a16="http://schemas.microsoft.com/office/drawing/2014/main" id="{2EFCA5F8-2322-4618-9000-E296A1B5768D}"/>
              </a:ext>
            </a:extLst>
          </p:cNvPr>
          <p:cNvSpPr>
            <a:spLocks noGrp="1"/>
          </p:cNvSpPr>
          <p:nvPr>
            <p:ph type="body" sz="quarter" idx="25"/>
          </p:nvPr>
        </p:nvSpPr>
        <p:spPr/>
        <p:txBody>
          <a:bodyPr/>
          <a:lstStyle/>
          <a:p>
            <a:r>
              <a:rPr lang="en-US" sz="1500" b="1" dirty="0">
                <a:latin typeface="Times New Roman" panose="02020603050405020304" pitchFamily="18" charset="0"/>
                <a:cs typeface="Times New Roman" panose="02020603050405020304" pitchFamily="18" charset="0"/>
              </a:rPr>
              <a:t>Sasmita Sahoo</a:t>
            </a:r>
          </a:p>
        </p:txBody>
      </p:sp>
      <p:sp>
        <p:nvSpPr>
          <p:cNvPr id="14" name="Text Placeholder 119">
            <a:extLst>
              <a:ext uri="{FF2B5EF4-FFF2-40B4-BE49-F238E27FC236}">
                <a16:creationId xmlns:a16="http://schemas.microsoft.com/office/drawing/2014/main" id="{E4C8DF3B-1E41-46C5-80F8-C3025F332691}"/>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22" name="Picture Placeholder 21">
            <a:extLst>
              <a:ext uri="{FF2B5EF4-FFF2-40B4-BE49-F238E27FC236}">
                <a16:creationId xmlns:a16="http://schemas.microsoft.com/office/drawing/2014/main" id="{06DE100F-9DEC-2FFF-3CC0-3E79824CD27E}"/>
              </a:ext>
            </a:extLst>
          </p:cNvPr>
          <p:cNvPicPr>
            <a:picLocks noGrp="1" noChangeAspect="1"/>
          </p:cNvPicPr>
          <p:nvPr>
            <p:ph type="pic" sz="quarter" idx="17"/>
          </p:nvPr>
        </p:nvPicPr>
        <p:blipFill>
          <a:blip r:embed="rId3"/>
          <a:srcRect l="12444" r="12444"/>
          <a:stretch>
            <a:fillRect/>
          </a:stretch>
        </p:blipFill>
        <p:spPr/>
      </p:pic>
      <p:sp>
        <p:nvSpPr>
          <p:cNvPr id="24" name="Picture Placeholder 23">
            <a:extLst>
              <a:ext uri="{FF2B5EF4-FFF2-40B4-BE49-F238E27FC236}">
                <a16:creationId xmlns:a16="http://schemas.microsoft.com/office/drawing/2014/main" id="{FB65B160-DBD7-4EA0-8C51-927B254C4BD1}"/>
              </a:ext>
            </a:extLst>
          </p:cNvPr>
          <p:cNvSpPr>
            <a:spLocks noGrp="1"/>
          </p:cNvSpPr>
          <p:nvPr>
            <p:ph type="pic" sz="quarter" idx="21"/>
          </p:nvPr>
        </p:nvSpPr>
        <p:spPr/>
      </p:sp>
      <p:sp>
        <p:nvSpPr>
          <p:cNvPr id="26" name="Picture Placeholder 25">
            <a:extLst>
              <a:ext uri="{FF2B5EF4-FFF2-40B4-BE49-F238E27FC236}">
                <a16:creationId xmlns:a16="http://schemas.microsoft.com/office/drawing/2014/main" id="{ED10792E-DD54-2C41-D99B-9404450AA4E1}"/>
              </a:ext>
            </a:extLst>
          </p:cNvPr>
          <p:cNvSpPr>
            <a:spLocks noGrp="1"/>
          </p:cNvSpPr>
          <p:nvPr>
            <p:ph type="pic" sz="quarter" idx="20"/>
          </p:nvPr>
        </p:nvSpPr>
        <p:spPr/>
      </p:sp>
      <p:pic>
        <p:nvPicPr>
          <p:cNvPr id="27" name="Picture 26">
            <a:extLst>
              <a:ext uri="{FF2B5EF4-FFF2-40B4-BE49-F238E27FC236}">
                <a16:creationId xmlns:a16="http://schemas.microsoft.com/office/drawing/2014/main" id="{1320BF49-8D52-0D96-BCC8-DA7C16F6A431}"/>
              </a:ext>
            </a:extLst>
          </p:cNvPr>
          <p:cNvPicPr>
            <a:picLocks noChangeAspect="1"/>
          </p:cNvPicPr>
          <p:nvPr/>
        </p:nvPicPr>
        <p:blipFill rotWithShape="1">
          <a:blip r:embed="rId4"/>
          <a:srcRect t="13594" b="16585"/>
          <a:stretch>
            <a:fillRect/>
          </a:stretch>
        </p:blipFill>
        <p:spPr>
          <a:xfrm>
            <a:off x="4437201" y="5001883"/>
            <a:ext cx="1039651" cy="12071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7">
            <a:extLst>
              <a:ext uri="{FF2B5EF4-FFF2-40B4-BE49-F238E27FC236}">
                <a16:creationId xmlns:a16="http://schemas.microsoft.com/office/drawing/2014/main" id="{66100679-5755-1BB2-9DAE-87E11FE75D9A}"/>
              </a:ext>
            </a:extLst>
          </p:cNvPr>
          <p:cNvPicPr>
            <a:picLocks noChangeAspect="1"/>
          </p:cNvPicPr>
          <p:nvPr/>
        </p:nvPicPr>
        <p:blipFill rotWithShape="1">
          <a:blip r:embed="rId5"/>
          <a:srcRect l="8710" t="10202" r="13297" b="37204"/>
          <a:stretch>
            <a:fillRect/>
          </a:stretch>
        </p:blipFill>
        <p:spPr>
          <a:xfrm>
            <a:off x="6454976" y="2057402"/>
            <a:ext cx="1006475" cy="12275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0" name="Picture Placeholder 29">
            <a:extLst>
              <a:ext uri="{FF2B5EF4-FFF2-40B4-BE49-F238E27FC236}">
                <a16:creationId xmlns:a16="http://schemas.microsoft.com/office/drawing/2014/main" id="{A8319E6C-0CD3-B27F-7606-B9EE1F465422}"/>
              </a:ext>
            </a:extLst>
          </p:cNvPr>
          <p:cNvSpPr>
            <a:spLocks noGrp="1"/>
          </p:cNvSpPr>
          <p:nvPr>
            <p:ph type="pic" sz="quarter" idx="24"/>
          </p:nvPr>
        </p:nvSpPr>
        <p:spPr/>
      </p:sp>
      <p:pic>
        <p:nvPicPr>
          <p:cNvPr id="31" name="Picture 30">
            <a:extLst>
              <a:ext uri="{FF2B5EF4-FFF2-40B4-BE49-F238E27FC236}">
                <a16:creationId xmlns:a16="http://schemas.microsoft.com/office/drawing/2014/main" id="{4428D266-DC33-5783-E781-395A301A0B0E}"/>
              </a:ext>
            </a:extLst>
          </p:cNvPr>
          <p:cNvPicPr>
            <a:picLocks noChangeAspect="1"/>
          </p:cNvPicPr>
          <p:nvPr/>
        </p:nvPicPr>
        <p:blipFill rotWithShape="1">
          <a:blip r:embed="rId6"/>
          <a:srcRect l="33485" t="32121" r="31970" b="44818"/>
          <a:stretch>
            <a:fillRect/>
          </a:stretch>
        </p:blipFill>
        <p:spPr>
          <a:xfrm>
            <a:off x="9584429" y="2057402"/>
            <a:ext cx="999290" cy="12275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Text Placeholder 60">
            <a:extLst>
              <a:ext uri="{FF2B5EF4-FFF2-40B4-BE49-F238E27FC236}">
                <a16:creationId xmlns:a16="http://schemas.microsoft.com/office/drawing/2014/main" id="{331918DE-0EF1-EB34-48F2-5261CD9A207A}"/>
              </a:ext>
            </a:extLst>
          </p:cNvPr>
          <p:cNvSpPr txBox="1">
            <a:spLocks/>
          </p:cNvSpPr>
          <p:nvPr/>
        </p:nvSpPr>
        <p:spPr>
          <a:xfrm>
            <a:off x="10812191" y="2597134"/>
            <a:ext cx="1311814" cy="166199"/>
          </a:xfrm>
          <a:prstGeom prst="rect">
            <a:avLst/>
          </a:prstGeom>
          <a:noFill/>
        </p:spPr>
        <p:txBody>
          <a:bodyPr vert="horz" wrap="square" lIns="0" tIns="0" rIns="0" bIns="0" rtlCol="0" anchor="ctr">
            <a:noAutofit/>
          </a:bodyPr>
          <a:lstStyle>
            <a:lvl1pPr marL="0" indent="0" algn="l" defTabSz="914400" rtl="0" eaLnBrk="1" latinLnBrk="0" hangingPunct="1">
              <a:lnSpc>
                <a:spcPct val="90000"/>
              </a:lnSpc>
              <a:spcBef>
                <a:spcPts val="0"/>
              </a:spcBef>
              <a:spcAft>
                <a:spcPts val="0"/>
              </a:spcAft>
              <a:buClr>
                <a:schemeClr val="accent1"/>
              </a:buClr>
              <a:buSzPct val="100000"/>
              <a:buFont typeface="Arial" panose="020B0604020202020204" pitchFamily="34" charset="0"/>
              <a:buNone/>
              <a:defRPr sz="1200" b="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Prangya P. Pani</a:t>
            </a:r>
          </a:p>
        </p:txBody>
      </p:sp>
      <p:sp>
        <p:nvSpPr>
          <p:cNvPr id="36" name="Picture Placeholder 35">
            <a:extLst>
              <a:ext uri="{FF2B5EF4-FFF2-40B4-BE49-F238E27FC236}">
                <a16:creationId xmlns:a16="http://schemas.microsoft.com/office/drawing/2014/main" id="{DF44BAA1-3223-DB42-1415-C9F7D2D56780}"/>
              </a:ext>
            </a:extLst>
          </p:cNvPr>
          <p:cNvSpPr>
            <a:spLocks noGrp="1"/>
          </p:cNvSpPr>
          <p:nvPr>
            <p:ph type="pic" sz="quarter" idx="23"/>
          </p:nvPr>
        </p:nvSpPr>
        <p:spPr/>
      </p:sp>
      <p:pic>
        <p:nvPicPr>
          <p:cNvPr id="37" name="Picture 36">
            <a:extLst>
              <a:ext uri="{FF2B5EF4-FFF2-40B4-BE49-F238E27FC236}">
                <a16:creationId xmlns:a16="http://schemas.microsoft.com/office/drawing/2014/main" id="{B622DCE0-00D1-57E9-DBFD-A6E22FCFF504}"/>
              </a:ext>
            </a:extLst>
          </p:cNvPr>
          <p:cNvPicPr>
            <a:picLocks noChangeAspect="1"/>
          </p:cNvPicPr>
          <p:nvPr/>
        </p:nvPicPr>
        <p:blipFill rotWithShape="1">
          <a:blip r:embed="rId7"/>
          <a:srcRect l="29503" t="1434" r="5829" b="22581"/>
          <a:stretch>
            <a:fillRect/>
          </a:stretch>
        </p:blipFill>
        <p:spPr>
          <a:xfrm>
            <a:off x="7475664" y="5001884"/>
            <a:ext cx="1178810" cy="12071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1" name="Text Placeholder 60">
            <a:extLst>
              <a:ext uri="{FF2B5EF4-FFF2-40B4-BE49-F238E27FC236}">
                <a16:creationId xmlns:a16="http://schemas.microsoft.com/office/drawing/2014/main" id="{C7A220CD-FAE4-0A90-051C-626865773B99}"/>
              </a:ext>
            </a:extLst>
          </p:cNvPr>
          <p:cNvSpPr txBox="1">
            <a:spLocks/>
          </p:cNvSpPr>
          <p:nvPr/>
        </p:nvSpPr>
        <p:spPr>
          <a:xfrm>
            <a:off x="8957025" y="5445520"/>
            <a:ext cx="1859686" cy="300851"/>
          </a:xfrm>
          <a:prstGeom prst="rect">
            <a:avLst/>
          </a:prstGeom>
          <a:noFill/>
        </p:spPr>
        <p:txBody>
          <a:bodyPr vert="horz" wrap="square" lIns="0" tIns="0" rIns="0" bIns="0" rtlCol="0" anchor="ctr">
            <a:noAutofit/>
          </a:bodyPr>
          <a:lstStyle>
            <a:lvl1pPr marL="0" indent="0" algn="l" defTabSz="914400" rtl="0" eaLnBrk="1" latinLnBrk="0" hangingPunct="1">
              <a:lnSpc>
                <a:spcPct val="90000"/>
              </a:lnSpc>
              <a:spcBef>
                <a:spcPts val="0"/>
              </a:spcBef>
              <a:spcAft>
                <a:spcPts val="0"/>
              </a:spcAft>
              <a:buClr>
                <a:schemeClr val="accent1"/>
              </a:buClr>
              <a:buSzPct val="100000"/>
              <a:buFont typeface="Arial" panose="020B0604020202020204" pitchFamily="34" charset="0"/>
              <a:buNone/>
              <a:defRPr sz="1200" b="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Omm Prasad Singh</a:t>
            </a:r>
          </a:p>
        </p:txBody>
      </p:sp>
      <p:sp>
        <p:nvSpPr>
          <p:cNvPr id="47" name="Text Placeholder 60">
            <a:extLst>
              <a:ext uri="{FF2B5EF4-FFF2-40B4-BE49-F238E27FC236}">
                <a16:creationId xmlns:a16="http://schemas.microsoft.com/office/drawing/2014/main" id="{7346CAD1-A879-1663-FB33-74AA9FA501EE}"/>
              </a:ext>
            </a:extLst>
          </p:cNvPr>
          <p:cNvSpPr txBox="1">
            <a:spLocks/>
          </p:cNvSpPr>
          <p:nvPr/>
        </p:nvSpPr>
        <p:spPr>
          <a:xfrm>
            <a:off x="5646399" y="5570366"/>
            <a:ext cx="1311814" cy="166199"/>
          </a:xfrm>
          <a:prstGeom prst="rect">
            <a:avLst/>
          </a:prstGeom>
          <a:noFill/>
        </p:spPr>
        <p:txBody>
          <a:bodyPr vert="horz" wrap="square" lIns="0" tIns="0" rIns="0" bIns="0" rtlCol="0" anchor="ctr">
            <a:noAutofit/>
          </a:bodyPr>
          <a:lstStyle>
            <a:lvl1pPr marL="0" indent="0" algn="l" defTabSz="914400" rtl="0" eaLnBrk="1" latinLnBrk="0" hangingPunct="1">
              <a:lnSpc>
                <a:spcPct val="90000"/>
              </a:lnSpc>
              <a:spcBef>
                <a:spcPts val="0"/>
              </a:spcBef>
              <a:spcAft>
                <a:spcPts val="0"/>
              </a:spcAft>
              <a:buClr>
                <a:schemeClr val="accent1"/>
              </a:buClr>
              <a:buSzPct val="100000"/>
              <a:buFont typeface="Arial" panose="020B0604020202020204" pitchFamily="34" charset="0"/>
              <a:buNone/>
              <a:defRPr sz="1200" b="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Mamali  Sahoo</a:t>
            </a:r>
          </a:p>
        </p:txBody>
      </p:sp>
      <p:pic>
        <p:nvPicPr>
          <p:cNvPr id="53" name="Picture 52">
            <a:extLst>
              <a:ext uri="{FF2B5EF4-FFF2-40B4-BE49-F238E27FC236}">
                <a16:creationId xmlns:a16="http://schemas.microsoft.com/office/drawing/2014/main" id="{4731D141-9958-4003-F850-7157D9993463}"/>
              </a:ext>
            </a:extLst>
          </p:cNvPr>
          <p:cNvPicPr/>
          <p:nvPr/>
        </p:nvPicPr>
        <p:blipFill>
          <a:blip r:embed="rId8"/>
          <a:srcRect/>
          <a:stretch>
            <a:fillRect/>
          </a:stretch>
        </p:blipFill>
        <p:spPr>
          <a:xfrm>
            <a:off x="11320576" y="332656"/>
            <a:ext cx="587038" cy="851124"/>
          </a:xfrm>
          <a:prstGeom prst="rect">
            <a:avLst/>
          </a:prstGeom>
        </p:spPr>
      </p:pic>
      <p:sp>
        <p:nvSpPr>
          <p:cNvPr id="54" name="TextBox 53">
            <a:extLst>
              <a:ext uri="{FF2B5EF4-FFF2-40B4-BE49-F238E27FC236}">
                <a16:creationId xmlns:a16="http://schemas.microsoft.com/office/drawing/2014/main" id="{690524B9-B42E-91D2-7AA3-9D6FCB802FA2}"/>
              </a:ext>
            </a:extLst>
          </p:cNvPr>
          <p:cNvSpPr txBox="1"/>
          <p:nvPr/>
        </p:nvSpPr>
        <p:spPr>
          <a:xfrm>
            <a:off x="5713669" y="3365794"/>
            <a:ext cx="23762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Coding implementation</a:t>
            </a:r>
          </a:p>
        </p:txBody>
      </p:sp>
      <p:sp>
        <p:nvSpPr>
          <p:cNvPr id="55" name="TextBox 54">
            <a:extLst>
              <a:ext uri="{FF2B5EF4-FFF2-40B4-BE49-F238E27FC236}">
                <a16:creationId xmlns:a16="http://schemas.microsoft.com/office/drawing/2014/main" id="{500AD545-0885-A62A-4D62-734E5300958B}"/>
              </a:ext>
            </a:extLst>
          </p:cNvPr>
          <p:cNvSpPr txBox="1"/>
          <p:nvPr/>
        </p:nvSpPr>
        <p:spPr>
          <a:xfrm>
            <a:off x="5288126" y="4319676"/>
            <a:ext cx="2376264" cy="830997"/>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Dataset collection and background literature work</a:t>
            </a:r>
          </a:p>
        </p:txBody>
      </p:sp>
      <p:sp>
        <p:nvSpPr>
          <p:cNvPr id="56" name="TextBox 55">
            <a:extLst>
              <a:ext uri="{FF2B5EF4-FFF2-40B4-BE49-F238E27FC236}">
                <a16:creationId xmlns:a16="http://schemas.microsoft.com/office/drawing/2014/main" id="{3D42E0F8-997A-65F9-89C4-DBF6AE83A5DB}"/>
              </a:ext>
            </a:extLst>
          </p:cNvPr>
          <p:cNvSpPr txBox="1"/>
          <p:nvPr/>
        </p:nvSpPr>
        <p:spPr>
          <a:xfrm>
            <a:off x="9091834" y="3319791"/>
            <a:ext cx="237626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Document preparation</a:t>
            </a:r>
          </a:p>
        </p:txBody>
      </p:sp>
      <p:sp>
        <p:nvSpPr>
          <p:cNvPr id="57" name="TextBox 56">
            <a:extLst>
              <a:ext uri="{FF2B5EF4-FFF2-40B4-BE49-F238E27FC236}">
                <a16:creationId xmlns:a16="http://schemas.microsoft.com/office/drawing/2014/main" id="{0F1A8AC7-1997-C3C2-B1EB-48D786DA8471}"/>
              </a:ext>
            </a:extLst>
          </p:cNvPr>
          <p:cNvSpPr txBox="1"/>
          <p:nvPr/>
        </p:nvSpPr>
        <p:spPr>
          <a:xfrm>
            <a:off x="8832304" y="4273509"/>
            <a:ext cx="2376264" cy="615553"/>
          </a:xfrm>
          <a:prstGeom prst="rect">
            <a:avLst/>
          </a:prstGeom>
          <a:noFill/>
        </p:spPr>
        <p:txBody>
          <a:bodyPr wrap="square" rtlCol="0">
            <a:spAutoFit/>
          </a:bodyPr>
          <a:lstStyle/>
          <a:p>
            <a:r>
              <a:rPr lang="en-IN" sz="1700" dirty="0">
                <a:latin typeface="Times New Roman" panose="02020603050405020304" pitchFamily="18" charset="0"/>
                <a:cs typeface="Times New Roman" panose="02020603050405020304" pitchFamily="18" charset="0"/>
              </a:rPr>
              <a:t>Diagram preparation and techniques searched</a:t>
            </a:r>
          </a:p>
        </p:txBody>
      </p:sp>
    </p:spTree>
    <p:extLst>
      <p:ext uri="{BB962C8B-B14F-4D97-AF65-F5344CB8AC3E}">
        <p14:creationId xmlns:p14="http://schemas.microsoft.com/office/powerpoint/2010/main" val="259691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INTRODUCTION</a:t>
            </a:r>
            <a:r>
              <a:rPr lang="en-US" dirty="0"/>
              <a:t> </a:t>
            </a:r>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548640" y="2206752"/>
            <a:ext cx="11019968" cy="3660648"/>
          </a:xfrm>
        </p:spPr>
        <p:txBody>
          <a:bodyPr>
            <a:normAutofit fontScale="92500" lnSpcReduction="10000"/>
          </a:bodyPr>
          <a:lstStyle/>
          <a:p>
            <a:pPr algn="just">
              <a:lnSpc>
                <a:spcPct val="150000"/>
              </a:lnSpc>
            </a:pPr>
            <a:r>
              <a:rPr lang="en-US" sz="1800" b="0" i="0" u="none" strike="noStrike" dirty="0">
                <a:solidFill>
                  <a:srgbClr val="000000"/>
                </a:solidFill>
                <a:effectLst/>
                <a:latin typeface="Times New Roman" panose="02020603050405020304" pitchFamily="18" charset="0"/>
              </a:rPr>
              <a:t>A global health challenge has been created by the widespread growth of diseases like pneumonia, lung cancer, COVID-19, and heart abnormalities. However, the traditional manual analysis of chest X-ray images by medical professionals requires expertise, which is also highly prone to human error and may result in delays in patient care. The rapid and accurate identification of these diseases becomes crucial to stopping their spread and guaranteeing early treatments. </a:t>
            </a:r>
          </a:p>
          <a:p>
            <a:pPr algn="just">
              <a:lnSpc>
                <a:spcPct val="150000"/>
              </a:lnSpc>
            </a:pPr>
            <a:r>
              <a:rPr lang="en-US" sz="1800" b="0" i="0" u="none" strike="noStrike" dirty="0">
                <a:solidFill>
                  <a:srgbClr val="000000"/>
                </a:solidFill>
                <a:effectLst/>
                <a:latin typeface="Times New Roman" panose="02020603050405020304" pitchFamily="18" charset="0"/>
              </a:rPr>
              <a:t>So, this research of chest X-ray classification system aims to dramatically increase diagnostic efficiency and accuracy in clinical settings. Our comprehensive approach integrates preprocessing, feature extraction using convolutional neural networks models.</a:t>
            </a:r>
            <a:r>
              <a:rPr lang="en-US" sz="1800" b="0" i="0" u="none" strike="noStrike" dirty="0">
                <a:solidFill>
                  <a:srgbClr val="666666"/>
                </a:solidFill>
                <a:effectLst/>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Thorough evaluation and hyperparameter optimization play an essential role in the effective classification of these kinds of scenarios. The study offers encouraging results and enhances healthcare solutions by emphasizing the potential emerging deep learning techniques and their integration to medical image analysis.</a:t>
            </a: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560497" cy="96416"/>
          </a:xfrm>
        </p:spPr>
        <p:txBody>
          <a:bodyPr/>
          <a:lstStyle/>
          <a:p>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7" name="Picture Placeholder 6">
            <a:extLst>
              <a:ext uri="{FF2B5EF4-FFF2-40B4-BE49-F238E27FC236}">
                <a16:creationId xmlns:a16="http://schemas.microsoft.com/office/drawing/2014/main" id="{BF614D5B-20B5-4D3F-7B9C-3503B7121F31}"/>
              </a:ext>
            </a:extLst>
          </p:cNvPr>
          <p:cNvPicPr>
            <a:picLocks noGrp="1" noChangeAspect="1"/>
          </p:cNvPicPr>
          <p:nvPr>
            <p:ph type="pic" sz="quarter" idx="15"/>
          </p:nvPr>
        </p:nvPicPr>
        <p:blipFill>
          <a:blip r:embed="rId3"/>
          <a:srcRect t="47256" b="47256"/>
          <a:stretch>
            <a:fillRect/>
          </a:stretch>
        </p:blipFill>
        <p:spPr/>
      </p:pic>
      <p:pic>
        <p:nvPicPr>
          <p:cNvPr id="8" name="Picture 7">
            <a:extLst>
              <a:ext uri="{FF2B5EF4-FFF2-40B4-BE49-F238E27FC236}">
                <a16:creationId xmlns:a16="http://schemas.microsoft.com/office/drawing/2014/main" id="{59A9BAFE-85B3-AC63-42E7-8E9AEF760ABB}"/>
              </a:ext>
            </a:extLst>
          </p:cNvPr>
          <p:cNvPicPr/>
          <p:nvPr/>
        </p:nvPicPr>
        <p:blipFill>
          <a:blip r:embed="rId4"/>
          <a:srcRect/>
          <a:stretch>
            <a:fillRect/>
          </a:stretch>
        </p:blipFill>
        <p:spPr>
          <a:xfrm>
            <a:off x="11315403" y="228600"/>
            <a:ext cx="587038" cy="851124"/>
          </a:xfrm>
          <a:prstGeom prst="rect">
            <a:avLst/>
          </a:prstGeom>
        </p:spPr>
      </p:pic>
    </p:spTree>
    <p:extLst>
      <p:ext uri="{BB962C8B-B14F-4D97-AF65-F5344CB8AC3E}">
        <p14:creationId xmlns:p14="http://schemas.microsoft.com/office/powerpoint/2010/main" val="107472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OBJECTIVE</a:t>
            </a:r>
            <a:r>
              <a:rPr lang="en-US" dirty="0"/>
              <a:t> </a:t>
            </a:r>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298592" y="2164543"/>
            <a:ext cx="11305256" cy="4629162"/>
          </a:xfrm>
        </p:spPr>
        <p:txBody>
          <a:bodyPr/>
          <a:lstStyle/>
          <a:p>
            <a:pPr marL="0" indent="0" algn="just">
              <a:lnSpc>
                <a:spcPct val="115000"/>
              </a:lnSpc>
              <a:spcAft>
                <a:spcPts val="800"/>
              </a:spcAft>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objectives of a Chest X-ray classification project typically involves machine learning techniques for automatic analysis of medical images. Here are some key objectives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Develop a system</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capable of automatically classifying common chest conditions, such as pneumonia, COVID-19, lung cancer from X-ray images. Aim to improve the accuracy of diagnosis by utilizing machine learning algorithms, reducing the chances of misinterpretation and assisting healthcare professionals in making informed decisions.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Early Detection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Focus on early detection of chest abnormalities, enabling timely intervention and treatment, which is critical for better patient outcomes.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Workload Reduction for Radiologists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Reduce the workload of medical experts and radiologists by providing an automated tool for preliminary analysis.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0000"/>
              </a:lnSpc>
            </a:pP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560497" cy="96416"/>
          </a:xfrm>
        </p:spPr>
        <p:txBody>
          <a:bodyPr/>
          <a:lstStyle/>
          <a:p>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7" name="Picture Placeholder 6">
            <a:extLst>
              <a:ext uri="{FF2B5EF4-FFF2-40B4-BE49-F238E27FC236}">
                <a16:creationId xmlns:a16="http://schemas.microsoft.com/office/drawing/2014/main" id="{BF614D5B-20B5-4D3F-7B9C-3503B7121F31}"/>
              </a:ext>
            </a:extLst>
          </p:cNvPr>
          <p:cNvPicPr>
            <a:picLocks noGrp="1" noChangeAspect="1"/>
          </p:cNvPicPr>
          <p:nvPr>
            <p:ph type="pic" sz="quarter" idx="15"/>
          </p:nvPr>
        </p:nvPicPr>
        <p:blipFill>
          <a:blip r:embed="rId3"/>
          <a:srcRect t="47256" b="47256"/>
          <a:stretch>
            <a:fillRect/>
          </a:stretch>
        </p:blipFill>
        <p:spPr/>
      </p:pic>
      <p:pic>
        <p:nvPicPr>
          <p:cNvPr id="4" name="Picture 3">
            <a:extLst>
              <a:ext uri="{FF2B5EF4-FFF2-40B4-BE49-F238E27FC236}">
                <a16:creationId xmlns:a16="http://schemas.microsoft.com/office/drawing/2014/main" id="{C6CFCA50-E5ED-C083-5A83-285A3008D6FD}"/>
              </a:ext>
            </a:extLst>
          </p:cNvPr>
          <p:cNvPicPr/>
          <p:nvPr/>
        </p:nvPicPr>
        <p:blipFill>
          <a:blip r:embed="rId4"/>
          <a:srcRect/>
          <a:stretch>
            <a:fillRect/>
          </a:stretch>
        </p:blipFill>
        <p:spPr>
          <a:xfrm>
            <a:off x="11315403" y="260648"/>
            <a:ext cx="587038" cy="851124"/>
          </a:xfrm>
          <a:prstGeom prst="rect">
            <a:avLst/>
          </a:prstGeom>
        </p:spPr>
      </p:pic>
    </p:spTree>
    <p:extLst>
      <p:ext uri="{BB962C8B-B14F-4D97-AF65-F5344CB8AC3E}">
        <p14:creationId xmlns:p14="http://schemas.microsoft.com/office/powerpoint/2010/main" val="192314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a:xfrm>
            <a:off x="285750" y="118938"/>
            <a:ext cx="11620500" cy="6472362"/>
          </a:xfrm>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a:xfrm>
            <a:off x="4151784" y="-266700"/>
            <a:ext cx="9963150" cy="1499616"/>
          </a:xfrm>
        </p:spPr>
        <p:txBody>
          <a:bodyPr>
            <a:normAutofit/>
          </a:bodyPr>
          <a:lstStyle/>
          <a:p>
            <a:r>
              <a:rPr lang="en-US" sz="2800" b="1" dirty="0">
                <a:latin typeface="Times New Roman" panose="02020603050405020304" pitchFamily="18" charset="0"/>
                <a:cs typeface="Times New Roman" panose="02020603050405020304" pitchFamily="18" charset="0"/>
              </a:rPr>
              <a:t>BLOCK DIAGRAM </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pic>
        <p:nvPicPr>
          <p:cNvPr id="2" name="Picture 1">
            <a:extLst>
              <a:ext uri="{FF2B5EF4-FFF2-40B4-BE49-F238E27FC236}">
                <a16:creationId xmlns:a16="http://schemas.microsoft.com/office/drawing/2014/main" id="{828AB8AC-B956-2922-353A-46D6651719E6}"/>
              </a:ext>
            </a:extLst>
          </p:cNvPr>
          <p:cNvPicPr>
            <a:picLocks noChangeAspect="1"/>
          </p:cNvPicPr>
          <p:nvPr/>
        </p:nvPicPr>
        <p:blipFill rotWithShape="1">
          <a:blip r:embed="rId3"/>
          <a:srcRect t="4036" b="6925"/>
          <a:stretch/>
        </p:blipFill>
        <p:spPr>
          <a:xfrm>
            <a:off x="819150" y="836712"/>
            <a:ext cx="10893474" cy="5514579"/>
          </a:xfrm>
          <a:prstGeom prst="rect">
            <a:avLst/>
          </a:prstGeom>
        </p:spPr>
      </p:pic>
      <p:pic>
        <p:nvPicPr>
          <p:cNvPr id="3" name="Picture 2">
            <a:extLst>
              <a:ext uri="{FF2B5EF4-FFF2-40B4-BE49-F238E27FC236}">
                <a16:creationId xmlns:a16="http://schemas.microsoft.com/office/drawing/2014/main" id="{26843E7E-6F75-9DC0-FB68-13B8D050D303}"/>
              </a:ext>
            </a:extLst>
          </p:cNvPr>
          <p:cNvPicPr/>
          <p:nvPr/>
        </p:nvPicPr>
        <p:blipFill>
          <a:blip r:embed="rId4"/>
          <a:srcRect/>
          <a:stretch>
            <a:fillRect/>
          </a:stretch>
        </p:blipFill>
        <p:spPr>
          <a:xfrm>
            <a:off x="11236056" y="118938"/>
            <a:ext cx="472048" cy="584424"/>
          </a:xfrm>
          <a:prstGeom prst="rect">
            <a:avLst/>
          </a:prstGeom>
        </p:spPr>
      </p:pic>
    </p:spTree>
    <p:extLst>
      <p:ext uri="{BB962C8B-B14F-4D97-AF65-F5344CB8AC3E}">
        <p14:creationId xmlns:p14="http://schemas.microsoft.com/office/powerpoint/2010/main" val="3069052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B822BB79-8BC2-E8A5-D66A-351CBA63CBB5}"/>
              </a:ext>
            </a:extLst>
          </p:cNvPr>
          <p:cNvPicPr>
            <a:picLocks noChangeAspect="1"/>
          </p:cNvPicPr>
          <p:nvPr/>
        </p:nvPicPr>
        <p:blipFill>
          <a:blip r:embed="rId3"/>
          <a:stretch>
            <a:fillRect/>
          </a:stretch>
        </p:blipFill>
        <p:spPr>
          <a:xfrm>
            <a:off x="0" y="-28763"/>
            <a:ext cx="12192000" cy="6886763"/>
          </a:xfrm>
          <a:prstGeom prst="rect">
            <a:avLst/>
          </a:prstGeom>
        </p:spPr>
      </p:pic>
    </p:spTree>
    <p:extLst>
      <p:ext uri="{BB962C8B-B14F-4D97-AF65-F5344CB8AC3E}">
        <p14:creationId xmlns:p14="http://schemas.microsoft.com/office/powerpoint/2010/main" val="227517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a:xfrm>
            <a:off x="335360" y="790073"/>
            <a:ext cx="10805160" cy="707886"/>
          </a:xfrm>
        </p:spPr>
        <p:txBody>
          <a:bodyPr>
            <a:normAutofit/>
          </a:bodyPr>
          <a:lstStyle/>
          <a:p>
            <a:r>
              <a:rPr lang="en-US" sz="2500" b="1" dirty="0">
                <a:latin typeface="Times New Roman" panose="02020603050405020304" pitchFamily="18" charset="0"/>
                <a:cs typeface="Times New Roman" panose="02020603050405020304" pitchFamily="18" charset="0"/>
              </a:rPr>
              <a:t>SOFTWARE USED</a:t>
            </a:r>
            <a:r>
              <a:rPr lang="en-US" sz="2500" dirty="0"/>
              <a:t> </a:t>
            </a:r>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7" name="Picture Placeholder 6">
            <a:extLst>
              <a:ext uri="{FF2B5EF4-FFF2-40B4-BE49-F238E27FC236}">
                <a16:creationId xmlns:a16="http://schemas.microsoft.com/office/drawing/2014/main" id="{BF614D5B-20B5-4D3F-7B9C-3503B7121F31}"/>
              </a:ext>
            </a:extLst>
          </p:cNvPr>
          <p:cNvPicPr>
            <a:picLocks noGrp="1" noChangeAspect="1"/>
          </p:cNvPicPr>
          <p:nvPr>
            <p:ph type="pic" sz="quarter" idx="15"/>
          </p:nvPr>
        </p:nvPicPr>
        <p:blipFill>
          <a:blip r:embed="rId3"/>
          <a:srcRect t="47256" b="47256"/>
          <a:stretch>
            <a:fillRect/>
          </a:stretch>
        </p:blipFill>
        <p:spPr/>
      </p:pic>
      <p:pic>
        <p:nvPicPr>
          <p:cNvPr id="8" name="Picture 7">
            <a:extLst>
              <a:ext uri="{FF2B5EF4-FFF2-40B4-BE49-F238E27FC236}">
                <a16:creationId xmlns:a16="http://schemas.microsoft.com/office/drawing/2014/main" id="{5B190E9D-C26D-622C-03BE-948251FCFD88}"/>
              </a:ext>
            </a:extLst>
          </p:cNvPr>
          <p:cNvPicPr>
            <a:picLocks noChangeAspect="1"/>
          </p:cNvPicPr>
          <p:nvPr/>
        </p:nvPicPr>
        <p:blipFill rotWithShape="1">
          <a:blip r:embed="rId4"/>
          <a:srcRect l="1569"/>
          <a:stretch/>
        </p:blipFill>
        <p:spPr>
          <a:xfrm>
            <a:off x="1415480" y="1493063"/>
            <a:ext cx="9539883" cy="4910016"/>
          </a:xfrm>
          <a:prstGeom prst="rect">
            <a:avLst/>
          </a:prstGeom>
        </p:spPr>
      </p:pic>
      <p:pic>
        <p:nvPicPr>
          <p:cNvPr id="9" name="Picture 8">
            <a:extLst>
              <a:ext uri="{FF2B5EF4-FFF2-40B4-BE49-F238E27FC236}">
                <a16:creationId xmlns:a16="http://schemas.microsoft.com/office/drawing/2014/main" id="{3020F2DC-CA53-F3D1-B5B0-778FCE713361}"/>
              </a:ext>
            </a:extLst>
          </p:cNvPr>
          <p:cNvPicPr/>
          <p:nvPr/>
        </p:nvPicPr>
        <p:blipFill>
          <a:blip r:embed="rId5"/>
          <a:srcRect/>
          <a:stretch>
            <a:fillRect/>
          </a:stretch>
        </p:blipFill>
        <p:spPr>
          <a:xfrm>
            <a:off x="11315403" y="228600"/>
            <a:ext cx="587038" cy="851124"/>
          </a:xfrm>
          <a:prstGeom prst="rect">
            <a:avLst/>
          </a:prstGeom>
        </p:spPr>
      </p:pic>
    </p:spTree>
    <p:extLst>
      <p:ext uri="{BB962C8B-B14F-4D97-AF65-F5344CB8AC3E}">
        <p14:creationId xmlns:p14="http://schemas.microsoft.com/office/powerpoint/2010/main" val="4232106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DATASET DESCRIPTION</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3" name="TextBox 2">
            <a:extLst>
              <a:ext uri="{FF2B5EF4-FFF2-40B4-BE49-F238E27FC236}">
                <a16:creationId xmlns:a16="http://schemas.microsoft.com/office/drawing/2014/main" id="{F066D25A-DBE6-88BB-55A1-0D2E0E2FE386}"/>
              </a:ext>
            </a:extLst>
          </p:cNvPr>
          <p:cNvSpPr txBox="1"/>
          <p:nvPr/>
        </p:nvSpPr>
        <p:spPr>
          <a:xfrm>
            <a:off x="527126" y="1921566"/>
            <a:ext cx="5119708" cy="3741409"/>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Dataset Name: Covid-19 Radiography Database</a:t>
            </a:r>
          </a:p>
          <a:p>
            <a:pPr marL="342900" indent="-342900">
              <a:lnSpc>
                <a:spcPct val="15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Source of Dataset: Kaggle</a:t>
            </a:r>
          </a:p>
          <a:p>
            <a:pPr marL="342900" indent="-342900">
              <a:lnSpc>
                <a:spcPct val="15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Total no. of Images:  21, 165</a:t>
            </a:r>
          </a:p>
          <a:p>
            <a:pPr marL="342900" indent="-342900">
              <a:lnSpc>
                <a:spcPct val="15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Covid-19 Images: 3616</a:t>
            </a:r>
          </a:p>
          <a:p>
            <a:pPr marL="342900" indent="-342900">
              <a:lnSpc>
                <a:spcPct val="15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Lung Cancer: 6012</a:t>
            </a:r>
          </a:p>
          <a:p>
            <a:pPr marL="342900" indent="-342900">
              <a:lnSpc>
                <a:spcPct val="15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Normal : 10,192</a:t>
            </a:r>
          </a:p>
          <a:p>
            <a:pPr marL="342900" indent="-342900">
              <a:lnSpc>
                <a:spcPct val="15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Pneumonia: 1345</a:t>
            </a:r>
          </a:p>
          <a:p>
            <a:pPr marL="342900" indent="-342900">
              <a:lnSpc>
                <a:spcPct val="150000"/>
              </a:lnSpc>
              <a:buFont typeface="Wingdings" panose="05000000000000000000" pitchFamily="2" charset="2"/>
              <a:buChar char="§"/>
            </a:pPr>
            <a:r>
              <a:rPr lang="en-US" sz="1600" b="1" i="0" dirty="0">
                <a:effectLst/>
                <a:latin typeface="Times New Roman" panose="02020603050405020304" pitchFamily="18" charset="0"/>
                <a:cs typeface="Times New Roman" panose="02020603050405020304" pitchFamily="18" charset="0"/>
              </a:rPr>
              <a:t>All the images are in Portable Network Graphics (PNG) file format</a:t>
            </a:r>
          </a:p>
          <a:p>
            <a:pPr marL="342900" indent="-342900">
              <a:lnSpc>
                <a:spcPct val="150000"/>
              </a:lnSpc>
              <a:buFont typeface="Wingdings" panose="05000000000000000000" pitchFamily="2" charset="2"/>
              <a:buChar char="§"/>
            </a:pPr>
            <a:r>
              <a:rPr lang="en-US" sz="1600" b="1" i="0" dirty="0">
                <a:effectLst/>
                <a:latin typeface="Times New Roman" panose="02020603050405020304" pitchFamily="18" charset="0"/>
                <a:cs typeface="Times New Roman" panose="02020603050405020304" pitchFamily="18" charset="0"/>
              </a:rPr>
              <a:t>The resolution are 299*299 pixels.</a:t>
            </a:r>
            <a:r>
              <a:rPr lang="en-IN" sz="1600" b="1"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0927F779-FBF3-4B4E-05D7-EC4092DB7A82}"/>
              </a:ext>
            </a:extLst>
          </p:cNvPr>
          <p:cNvPicPr>
            <a:picLocks noChangeAspect="1"/>
          </p:cNvPicPr>
          <p:nvPr/>
        </p:nvPicPr>
        <p:blipFill>
          <a:blip r:embed="rId3"/>
          <a:stretch>
            <a:fillRect/>
          </a:stretch>
        </p:blipFill>
        <p:spPr>
          <a:xfrm>
            <a:off x="6407018" y="1181459"/>
            <a:ext cx="1316992" cy="942914"/>
          </a:xfrm>
          <a:prstGeom prst="rect">
            <a:avLst/>
          </a:prstGeom>
        </p:spPr>
      </p:pic>
      <p:pic>
        <p:nvPicPr>
          <p:cNvPr id="6" name="Picture 5">
            <a:extLst>
              <a:ext uri="{FF2B5EF4-FFF2-40B4-BE49-F238E27FC236}">
                <a16:creationId xmlns:a16="http://schemas.microsoft.com/office/drawing/2014/main" id="{2E2C435E-683F-9822-7DE1-F52055804868}"/>
              </a:ext>
            </a:extLst>
          </p:cNvPr>
          <p:cNvPicPr>
            <a:picLocks noChangeAspect="1"/>
          </p:cNvPicPr>
          <p:nvPr/>
        </p:nvPicPr>
        <p:blipFill>
          <a:blip r:embed="rId4"/>
          <a:stretch>
            <a:fillRect/>
          </a:stretch>
        </p:blipFill>
        <p:spPr>
          <a:xfrm>
            <a:off x="7835187" y="1181459"/>
            <a:ext cx="1298013" cy="966024"/>
          </a:xfrm>
          <a:prstGeom prst="rect">
            <a:avLst/>
          </a:prstGeom>
        </p:spPr>
      </p:pic>
      <p:pic>
        <p:nvPicPr>
          <p:cNvPr id="7" name="Picture 6">
            <a:extLst>
              <a:ext uri="{FF2B5EF4-FFF2-40B4-BE49-F238E27FC236}">
                <a16:creationId xmlns:a16="http://schemas.microsoft.com/office/drawing/2014/main" id="{21FC2011-C89C-5839-D95E-198F17CBA6F7}"/>
              </a:ext>
            </a:extLst>
          </p:cNvPr>
          <p:cNvPicPr>
            <a:picLocks noChangeAspect="1"/>
          </p:cNvPicPr>
          <p:nvPr/>
        </p:nvPicPr>
        <p:blipFill>
          <a:blip r:embed="rId5"/>
          <a:stretch>
            <a:fillRect/>
          </a:stretch>
        </p:blipFill>
        <p:spPr>
          <a:xfrm>
            <a:off x="9291128" y="1181459"/>
            <a:ext cx="1174299" cy="966024"/>
          </a:xfrm>
          <a:prstGeom prst="rect">
            <a:avLst/>
          </a:prstGeom>
        </p:spPr>
      </p:pic>
      <p:pic>
        <p:nvPicPr>
          <p:cNvPr id="9" name="Picture 8">
            <a:extLst>
              <a:ext uri="{FF2B5EF4-FFF2-40B4-BE49-F238E27FC236}">
                <a16:creationId xmlns:a16="http://schemas.microsoft.com/office/drawing/2014/main" id="{B944FDCB-FE8E-E697-D124-F58D1312C854}"/>
              </a:ext>
            </a:extLst>
          </p:cNvPr>
          <p:cNvPicPr>
            <a:picLocks noChangeAspect="1"/>
          </p:cNvPicPr>
          <p:nvPr/>
        </p:nvPicPr>
        <p:blipFill>
          <a:blip r:embed="rId6"/>
          <a:stretch>
            <a:fillRect/>
          </a:stretch>
        </p:blipFill>
        <p:spPr>
          <a:xfrm>
            <a:off x="10623355" y="2235426"/>
            <a:ext cx="1258617" cy="1395007"/>
          </a:xfrm>
          <a:prstGeom prst="rect">
            <a:avLst/>
          </a:prstGeom>
        </p:spPr>
      </p:pic>
      <p:pic>
        <p:nvPicPr>
          <p:cNvPr id="13" name="Picture 12">
            <a:extLst>
              <a:ext uri="{FF2B5EF4-FFF2-40B4-BE49-F238E27FC236}">
                <a16:creationId xmlns:a16="http://schemas.microsoft.com/office/drawing/2014/main" id="{57EE2180-024C-FBAE-810B-7DF5C3690B0C}"/>
              </a:ext>
            </a:extLst>
          </p:cNvPr>
          <p:cNvPicPr>
            <a:picLocks noChangeAspect="1"/>
          </p:cNvPicPr>
          <p:nvPr/>
        </p:nvPicPr>
        <p:blipFill>
          <a:blip r:embed="rId7"/>
          <a:stretch>
            <a:fillRect/>
          </a:stretch>
        </p:blipFill>
        <p:spPr>
          <a:xfrm>
            <a:off x="6429444" y="2257043"/>
            <a:ext cx="1316992" cy="1408109"/>
          </a:xfrm>
          <a:prstGeom prst="rect">
            <a:avLst/>
          </a:prstGeom>
        </p:spPr>
      </p:pic>
      <p:pic>
        <p:nvPicPr>
          <p:cNvPr id="14" name="Picture 13">
            <a:extLst>
              <a:ext uri="{FF2B5EF4-FFF2-40B4-BE49-F238E27FC236}">
                <a16:creationId xmlns:a16="http://schemas.microsoft.com/office/drawing/2014/main" id="{7649F43B-A97F-DEAB-7DAA-D00929DB6682}"/>
              </a:ext>
            </a:extLst>
          </p:cNvPr>
          <p:cNvPicPr>
            <a:picLocks noChangeAspect="1"/>
          </p:cNvPicPr>
          <p:nvPr/>
        </p:nvPicPr>
        <p:blipFill>
          <a:blip r:embed="rId8"/>
          <a:stretch>
            <a:fillRect/>
          </a:stretch>
        </p:blipFill>
        <p:spPr>
          <a:xfrm flipH="1">
            <a:off x="7862327" y="2234443"/>
            <a:ext cx="1316991" cy="1427040"/>
          </a:xfrm>
          <a:prstGeom prst="rect">
            <a:avLst/>
          </a:prstGeom>
        </p:spPr>
      </p:pic>
      <p:pic>
        <p:nvPicPr>
          <p:cNvPr id="16" name="Picture 15">
            <a:extLst>
              <a:ext uri="{FF2B5EF4-FFF2-40B4-BE49-F238E27FC236}">
                <a16:creationId xmlns:a16="http://schemas.microsoft.com/office/drawing/2014/main" id="{1BB68509-CF49-61D0-9D57-ACDEEA75FB77}"/>
              </a:ext>
            </a:extLst>
          </p:cNvPr>
          <p:cNvPicPr>
            <a:picLocks noChangeAspect="1"/>
          </p:cNvPicPr>
          <p:nvPr/>
        </p:nvPicPr>
        <p:blipFill>
          <a:blip r:embed="rId9"/>
          <a:stretch>
            <a:fillRect/>
          </a:stretch>
        </p:blipFill>
        <p:spPr>
          <a:xfrm flipH="1">
            <a:off x="9295209" y="2264457"/>
            <a:ext cx="1174300" cy="1427040"/>
          </a:xfrm>
          <a:prstGeom prst="rect">
            <a:avLst/>
          </a:prstGeom>
        </p:spPr>
      </p:pic>
      <p:pic>
        <p:nvPicPr>
          <p:cNvPr id="17" name="Picture 16">
            <a:extLst>
              <a:ext uri="{FF2B5EF4-FFF2-40B4-BE49-F238E27FC236}">
                <a16:creationId xmlns:a16="http://schemas.microsoft.com/office/drawing/2014/main" id="{1849EEF8-DFBF-DA58-6ED5-73FB5C1B9CDC}"/>
              </a:ext>
            </a:extLst>
          </p:cNvPr>
          <p:cNvPicPr>
            <a:picLocks noChangeAspect="1"/>
          </p:cNvPicPr>
          <p:nvPr/>
        </p:nvPicPr>
        <p:blipFill>
          <a:blip r:embed="rId7"/>
          <a:stretch>
            <a:fillRect/>
          </a:stretch>
        </p:blipFill>
        <p:spPr>
          <a:xfrm>
            <a:off x="10643824" y="1181459"/>
            <a:ext cx="1258617" cy="950407"/>
          </a:xfrm>
          <a:prstGeom prst="rect">
            <a:avLst/>
          </a:prstGeom>
        </p:spPr>
      </p:pic>
      <p:pic>
        <p:nvPicPr>
          <p:cNvPr id="19" name="Picture 18">
            <a:extLst>
              <a:ext uri="{FF2B5EF4-FFF2-40B4-BE49-F238E27FC236}">
                <a16:creationId xmlns:a16="http://schemas.microsoft.com/office/drawing/2014/main" id="{BC57341B-5ADF-83C4-F8DA-D3C812258AD1}"/>
              </a:ext>
            </a:extLst>
          </p:cNvPr>
          <p:cNvPicPr>
            <a:picLocks noChangeAspect="1"/>
          </p:cNvPicPr>
          <p:nvPr/>
        </p:nvPicPr>
        <p:blipFill>
          <a:blip r:embed="rId10"/>
          <a:stretch>
            <a:fillRect/>
          </a:stretch>
        </p:blipFill>
        <p:spPr>
          <a:xfrm>
            <a:off x="10661899" y="5329026"/>
            <a:ext cx="1220073" cy="1312280"/>
          </a:xfrm>
          <a:prstGeom prst="rect">
            <a:avLst/>
          </a:prstGeom>
        </p:spPr>
      </p:pic>
      <p:pic>
        <p:nvPicPr>
          <p:cNvPr id="21" name="Picture 20">
            <a:extLst>
              <a:ext uri="{FF2B5EF4-FFF2-40B4-BE49-F238E27FC236}">
                <a16:creationId xmlns:a16="http://schemas.microsoft.com/office/drawing/2014/main" id="{C0D23A79-8D70-A8E8-07A5-ED15875FCAE8}"/>
              </a:ext>
            </a:extLst>
          </p:cNvPr>
          <p:cNvPicPr>
            <a:picLocks noChangeAspect="1"/>
          </p:cNvPicPr>
          <p:nvPr/>
        </p:nvPicPr>
        <p:blipFill>
          <a:blip r:embed="rId11"/>
          <a:stretch>
            <a:fillRect/>
          </a:stretch>
        </p:blipFill>
        <p:spPr>
          <a:xfrm>
            <a:off x="9309661" y="5329025"/>
            <a:ext cx="1260798" cy="1332636"/>
          </a:xfrm>
          <a:prstGeom prst="rect">
            <a:avLst/>
          </a:prstGeom>
        </p:spPr>
      </p:pic>
      <p:pic>
        <p:nvPicPr>
          <p:cNvPr id="23" name="Picture 22">
            <a:extLst>
              <a:ext uri="{FF2B5EF4-FFF2-40B4-BE49-F238E27FC236}">
                <a16:creationId xmlns:a16="http://schemas.microsoft.com/office/drawing/2014/main" id="{9E16300A-B18D-0EB3-7711-68B8060106E6}"/>
              </a:ext>
            </a:extLst>
          </p:cNvPr>
          <p:cNvPicPr>
            <a:picLocks noChangeAspect="1"/>
          </p:cNvPicPr>
          <p:nvPr/>
        </p:nvPicPr>
        <p:blipFill>
          <a:blip r:embed="rId12"/>
          <a:stretch>
            <a:fillRect/>
          </a:stretch>
        </p:blipFill>
        <p:spPr>
          <a:xfrm>
            <a:off x="7861134" y="5341235"/>
            <a:ext cx="1333829" cy="1332636"/>
          </a:xfrm>
          <a:prstGeom prst="rect">
            <a:avLst/>
          </a:prstGeom>
        </p:spPr>
      </p:pic>
      <p:pic>
        <p:nvPicPr>
          <p:cNvPr id="25" name="Picture 24">
            <a:extLst>
              <a:ext uri="{FF2B5EF4-FFF2-40B4-BE49-F238E27FC236}">
                <a16:creationId xmlns:a16="http://schemas.microsoft.com/office/drawing/2014/main" id="{657E309A-E081-0975-30C6-663070BD8534}"/>
              </a:ext>
            </a:extLst>
          </p:cNvPr>
          <p:cNvPicPr>
            <a:picLocks noChangeAspect="1"/>
          </p:cNvPicPr>
          <p:nvPr/>
        </p:nvPicPr>
        <p:blipFill>
          <a:blip r:embed="rId13"/>
          <a:stretch>
            <a:fillRect/>
          </a:stretch>
        </p:blipFill>
        <p:spPr>
          <a:xfrm>
            <a:off x="6465357" y="5341234"/>
            <a:ext cx="1281079" cy="1300071"/>
          </a:xfrm>
          <a:prstGeom prst="rect">
            <a:avLst/>
          </a:prstGeom>
        </p:spPr>
      </p:pic>
      <p:pic>
        <p:nvPicPr>
          <p:cNvPr id="27" name="Picture 26">
            <a:extLst>
              <a:ext uri="{FF2B5EF4-FFF2-40B4-BE49-F238E27FC236}">
                <a16:creationId xmlns:a16="http://schemas.microsoft.com/office/drawing/2014/main" id="{B88DA0FF-033E-423C-9605-687CB5489DFA}"/>
              </a:ext>
            </a:extLst>
          </p:cNvPr>
          <p:cNvPicPr>
            <a:picLocks noChangeAspect="1"/>
          </p:cNvPicPr>
          <p:nvPr/>
        </p:nvPicPr>
        <p:blipFill>
          <a:blip r:embed="rId14"/>
          <a:stretch>
            <a:fillRect/>
          </a:stretch>
        </p:blipFill>
        <p:spPr>
          <a:xfrm>
            <a:off x="6447400" y="3891572"/>
            <a:ext cx="1316992" cy="1316992"/>
          </a:xfrm>
          <a:prstGeom prst="rect">
            <a:avLst/>
          </a:prstGeom>
        </p:spPr>
      </p:pic>
      <p:pic>
        <p:nvPicPr>
          <p:cNvPr id="29" name="Picture 28">
            <a:extLst>
              <a:ext uri="{FF2B5EF4-FFF2-40B4-BE49-F238E27FC236}">
                <a16:creationId xmlns:a16="http://schemas.microsoft.com/office/drawing/2014/main" id="{64A01246-1B2D-EA65-43F8-11CA2844C9FA}"/>
              </a:ext>
            </a:extLst>
          </p:cNvPr>
          <p:cNvPicPr>
            <a:picLocks noChangeAspect="1"/>
          </p:cNvPicPr>
          <p:nvPr/>
        </p:nvPicPr>
        <p:blipFill>
          <a:blip r:embed="rId15"/>
          <a:stretch>
            <a:fillRect/>
          </a:stretch>
        </p:blipFill>
        <p:spPr>
          <a:xfrm>
            <a:off x="7896950" y="3921639"/>
            <a:ext cx="1298013" cy="1332636"/>
          </a:xfrm>
          <a:prstGeom prst="rect">
            <a:avLst/>
          </a:prstGeom>
        </p:spPr>
      </p:pic>
      <p:pic>
        <p:nvPicPr>
          <p:cNvPr id="31" name="Picture 30">
            <a:extLst>
              <a:ext uri="{FF2B5EF4-FFF2-40B4-BE49-F238E27FC236}">
                <a16:creationId xmlns:a16="http://schemas.microsoft.com/office/drawing/2014/main" id="{30E93676-16D9-8AE8-A2F1-556AC4622F32}"/>
              </a:ext>
            </a:extLst>
          </p:cNvPr>
          <p:cNvPicPr>
            <a:picLocks noChangeAspect="1"/>
          </p:cNvPicPr>
          <p:nvPr/>
        </p:nvPicPr>
        <p:blipFill>
          <a:blip r:embed="rId16"/>
          <a:stretch>
            <a:fillRect/>
          </a:stretch>
        </p:blipFill>
        <p:spPr>
          <a:xfrm>
            <a:off x="9322009" y="3902431"/>
            <a:ext cx="1174300" cy="1332636"/>
          </a:xfrm>
          <a:prstGeom prst="rect">
            <a:avLst/>
          </a:prstGeom>
        </p:spPr>
      </p:pic>
      <p:pic>
        <p:nvPicPr>
          <p:cNvPr id="33" name="Picture 32">
            <a:extLst>
              <a:ext uri="{FF2B5EF4-FFF2-40B4-BE49-F238E27FC236}">
                <a16:creationId xmlns:a16="http://schemas.microsoft.com/office/drawing/2014/main" id="{901F39E6-9053-B29A-4881-62C909E90099}"/>
              </a:ext>
            </a:extLst>
          </p:cNvPr>
          <p:cNvPicPr>
            <a:picLocks noChangeAspect="1"/>
          </p:cNvPicPr>
          <p:nvPr/>
        </p:nvPicPr>
        <p:blipFill>
          <a:blip r:embed="rId17"/>
          <a:stretch>
            <a:fillRect/>
          </a:stretch>
        </p:blipFill>
        <p:spPr>
          <a:xfrm>
            <a:off x="10623355" y="3874373"/>
            <a:ext cx="1258619" cy="1332636"/>
          </a:xfrm>
          <a:prstGeom prst="rect">
            <a:avLst/>
          </a:prstGeom>
        </p:spPr>
      </p:pic>
      <p:pic>
        <p:nvPicPr>
          <p:cNvPr id="34" name="Picture 33">
            <a:extLst>
              <a:ext uri="{FF2B5EF4-FFF2-40B4-BE49-F238E27FC236}">
                <a16:creationId xmlns:a16="http://schemas.microsoft.com/office/drawing/2014/main" id="{F1BC267E-2CD1-F490-2778-12E8B469B716}"/>
              </a:ext>
            </a:extLst>
          </p:cNvPr>
          <p:cNvPicPr/>
          <p:nvPr/>
        </p:nvPicPr>
        <p:blipFill>
          <a:blip r:embed="rId18"/>
          <a:srcRect/>
          <a:stretch>
            <a:fillRect/>
          </a:stretch>
        </p:blipFill>
        <p:spPr>
          <a:xfrm>
            <a:off x="11315403" y="228600"/>
            <a:ext cx="587038" cy="851124"/>
          </a:xfrm>
          <a:prstGeom prst="rect">
            <a:avLst/>
          </a:prstGeom>
        </p:spPr>
      </p:pic>
    </p:spTree>
    <p:extLst>
      <p:ext uri="{BB962C8B-B14F-4D97-AF65-F5344CB8AC3E}">
        <p14:creationId xmlns:p14="http://schemas.microsoft.com/office/powerpoint/2010/main" val="19650897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2.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724</TotalTime>
  <Words>789</Words>
  <Application>Microsoft Office PowerPoint</Application>
  <PresentationFormat>Widescreen</PresentationFormat>
  <Paragraphs>181</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SHREE-ENG-0010</vt:lpstr>
      <vt:lpstr>Symbol</vt:lpstr>
      <vt:lpstr>Times New Roman</vt:lpstr>
      <vt:lpstr>Tw Cen MT</vt:lpstr>
      <vt:lpstr>Tw Cen MT Condensed</vt:lpstr>
      <vt:lpstr>Wingdings</vt:lpstr>
      <vt:lpstr>Wingdings 3</vt:lpstr>
      <vt:lpstr>ModernClassicBlock-3</vt:lpstr>
      <vt:lpstr>CHEST X-RAY CLASSIFICATION USING DEEP LEARNING  </vt:lpstr>
      <vt:lpstr>PowerPoint Presentation</vt:lpstr>
      <vt:lpstr>TEAM MEMBERS</vt:lpstr>
      <vt:lpstr>INTRODUCTION </vt:lpstr>
      <vt:lpstr>OBJECTIVE </vt:lpstr>
      <vt:lpstr>BLOCK DIAGRAM </vt:lpstr>
      <vt:lpstr>PowerPoint Presentation</vt:lpstr>
      <vt:lpstr>SOFTWARE USED </vt:lpstr>
      <vt:lpstr>DATASET DESCRIPTION</vt:lpstr>
      <vt:lpstr>CODING Implementation</vt:lpstr>
      <vt:lpstr>PowerPoint Presentation</vt:lpstr>
      <vt:lpstr>PowerPoint Presentation</vt:lpstr>
      <vt:lpstr>PowerPoint Presentation</vt:lpstr>
      <vt:lpstr>PowerPoint Presentation</vt:lpstr>
      <vt:lpstr>Grad-cam Implementation</vt:lpstr>
      <vt:lpstr>PowerPoint Presentation</vt:lpstr>
      <vt:lpstr>RESULT AND DISUSSION </vt:lpstr>
      <vt:lpstr>COMPRATIVE ANALYSIS</vt:lpstr>
      <vt:lpstr>TIME LINE</vt:lpstr>
      <vt:lpstr>POSTER</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CHEST X-RAY CLASSIFICATION USING DEEP LEARNING</dc:title>
  <dc:creator>Soumya Ranjan Sahoo</dc:creator>
  <cp:lastModifiedBy>Soumya Ranjan Sahoo</cp:lastModifiedBy>
  <cp:revision>15</cp:revision>
  <dcterms:created xsi:type="dcterms:W3CDTF">2023-11-19T05:13:13Z</dcterms:created>
  <dcterms:modified xsi:type="dcterms:W3CDTF">2023-11-21T08:00:33Z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